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581" r:id="rId3"/>
    <p:sldId id="603" r:id="rId4"/>
    <p:sldId id="604" r:id="rId5"/>
    <p:sldId id="605" r:id="rId6"/>
    <p:sldId id="606" r:id="rId7"/>
    <p:sldId id="608" r:id="rId8"/>
    <p:sldId id="607" r:id="rId9"/>
    <p:sldId id="600" r:id="rId10"/>
    <p:sldId id="601" r:id="rId11"/>
    <p:sldId id="609" r:id="rId12"/>
    <p:sldId id="582" r:id="rId13"/>
    <p:sldId id="592" r:id="rId14"/>
    <p:sldId id="587" r:id="rId15"/>
    <p:sldId id="590" r:id="rId16"/>
    <p:sldId id="593" r:id="rId17"/>
    <p:sldId id="591" r:id="rId18"/>
    <p:sldId id="594" r:id="rId19"/>
    <p:sldId id="583" r:id="rId20"/>
    <p:sldId id="599" r:id="rId21"/>
    <p:sldId id="589" r:id="rId22"/>
    <p:sldId id="584" r:id="rId23"/>
    <p:sldId id="610" r:id="rId24"/>
    <p:sldId id="595" r:id="rId25"/>
    <p:sldId id="560" r:id="rId26"/>
    <p:sldId id="561" r:id="rId27"/>
    <p:sldId id="570" r:id="rId28"/>
    <p:sldId id="571" r:id="rId29"/>
    <p:sldId id="572" r:id="rId30"/>
    <p:sldId id="573" r:id="rId31"/>
    <p:sldId id="574" r:id="rId32"/>
    <p:sldId id="563" r:id="rId33"/>
    <p:sldId id="567" r:id="rId34"/>
    <p:sldId id="576" r:id="rId35"/>
    <p:sldId id="568" r:id="rId36"/>
    <p:sldId id="5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09F6E3-3C49-F640-9968-903843ED0966}">
          <p14:sldIdLst>
            <p14:sldId id="256"/>
            <p14:sldId id="581"/>
            <p14:sldId id="603"/>
            <p14:sldId id="604"/>
            <p14:sldId id="605"/>
            <p14:sldId id="606"/>
            <p14:sldId id="608"/>
            <p14:sldId id="607"/>
            <p14:sldId id="600"/>
            <p14:sldId id="601"/>
            <p14:sldId id="609"/>
            <p14:sldId id="582"/>
            <p14:sldId id="592"/>
            <p14:sldId id="587"/>
            <p14:sldId id="590"/>
            <p14:sldId id="593"/>
            <p14:sldId id="591"/>
            <p14:sldId id="594"/>
            <p14:sldId id="583"/>
            <p14:sldId id="599"/>
            <p14:sldId id="589"/>
            <p14:sldId id="584"/>
            <p14:sldId id="610"/>
            <p14:sldId id="595"/>
            <p14:sldId id="560"/>
            <p14:sldId id="561"/>
            <p14:sldId id="570"/>
            <p14:sldId id="571"/>
            <p14:sldId id="572"/>
            <p14:sldId id="573"/>
            <p14:sldId id="574"/>
            <p14:sldId id="563"/>
            <p14:sldId id="567"/>
            <p14:sldId id="576"/>
            <p14:sldId id="568"/>
            <p14:sldId id="5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8E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04"/>
    <p:restoredTop sz="73474"/>
  </p:normalViewPr>
  <p:slideViewPr>
    <p:cSldViewPr snapToGrid="0" snapToObjects="1">
      <p:cViewPr varScale="1">
        <p:scale>
          <a:sx n="50" d="100"/>
          <a:sy n="50" d="100"/>
        </p:scale>
        <p:origin x="688"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Users\jeff\Documents\Github\mccourt2018-hwmk\3\grading\homework3-comments-mas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summary!$D$1</c:f>
              <c:strCache>
                <c:ptCount val="1"/>
                <c:pt idx="0">
                  <c:v>Count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summary!$C$2:$C$11</c:f>
              <c:strCache>
                <c:ptCount val="10"/>
                <c:pt idx="0">
                  <c:v>0 &lt; score ≤ 1</c:v>
                </c:pt>
                <c:pt idx="1">
                  <c:v>1 &lt; score ≤ 2</c:v>
                </c:pt>
                <c:pt idx="2">
                  <c:v>2 &lt; score ≤ 3</c:v>
                </c:pt>
                <c:pt idx="3">
                  <c:v>3 &lt; score ≤ 4</c:v>
                </c:pt>
                <c:pt idx="4">
                  <c:v>4 &lt; score ≤ 5</c:v>
                </c:pt>
                <c:pt idx="5">
                  <c:v>5 &lt; score ≤ 6</c:v>
                </c:pt>
                <c:pt idx="6">
                  <c:v>6 &lt; score ≤ 7</c:v>
                </c:pt>
                <c:pt idx="7">
                  <c:v>7 &lt; score ≤ 8</c:v>
                </c:pt>
                <c:pt idx="8">
                  <c:v>8 &lt; score ≤ 9</c:v>
                </c:pt>
                <c:pt idx="9">
                  <c:v>9 &lt; score ≤ 10</c:v>
                </c:pt>
              </c:strCache>
            </c:strRef>
          </c:cat>
          <c:val>
            <c:numRef>
              <c:f>summary!$D$2:$D$11</c:f>
              <c:numCache>
                <c:formatCode>General</c:formatCode>
                <c:ptCount val="10"/>
                <c:pt idx="0">
                  <c:v>0</c:v>
                </c:pt>
                <c:pt idx="1">
                  <c:v>0</c:v>
                </c:pt>
                <c:pt idx="2">
                  <c:v>0</c:v>
                </c:pt>
                <c:pt idx="3">
                  <c:v>1</c:v>
                </c:pt>
                <c:pt idx="4">
                  <c:v>2</c:v>
                </c:pt>
                <c:pt idx="5">
                  <c:v>0</c:v>
                </c:pt>
                <c:pt idx="6">
                  <c:v>0</c:v>
                </c:pt>
                <c:pt idx="7">
                  <c:v>3</c:v>
                </c:pt>
                <c:pt idx="8">
                  <c:v>6</c:v>
                </c:pt>
                <c:pt idx="9">
                  <c:v>12</c:v>
                </c:pt>
              </c:numCache>
            </c:numRef>
          </c:val>
          <c:extLst>
            <c:ext xmlns:c16="http://schemas.microsoft.com/office/drawing/2014/chart" uri="{C3380CC4-5D6E-409C-BE32-E72D297353CC}">
              <c16:uniqueId val="{00000000-0BCD-C142-BF9B-E518F86F2E04}"/>
            </c:ext>
          </c:extLst>
        </c:ser>
        <c:dLbls>
          <c:showLegendKey val="0"/>
          <c:showVal val="0"/>
          <c:showCatName val="0"/>
          <c:showSerName val="0"/>
          <c:showPercent val="0"/>
          <c:showBubbleSize val="0"/>
        </c:dLbls>
        <c:gapWidth val="50"/>
        <c:axId val="1763301791"/>
        <c:axId val="1763303487"/>
      </c:barChart>
      <c:catAx>
        <c:axId val="176330179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763303487"/>
        <c:crosses val="autoZero"/>
        <c:auto val="1"/>
        <c:lblAlgn val="ctr"/>
        <c:lblOffset val="100"/>
        <c:noMultiLvlLbl val="0"/>
      </c:catAx>
      <c:valAx>
        <c:axId val="1763303487"/>
        <c:scaling>
          <c:orientation val="minMax"/>
        </c:scaling>
        <c:delete val="1"/>
        <c:axPos val="b"/>
        <c:numFmt formatCode="General" sourceLinked="1"/>
        <c:majorTickMark val="none"/>
        <c:minorTickMark val="none"/>
        <c:tickLblPos val="nextTo"/>
        <c:crossAx val="17633017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Sheet1!$D$1</c:f>
              <c:strCache>
                <c:ptCount val="1"/>
                <c:pt idx="0">
                  <c:v>Count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Avenir Roman" panose="02000503020000020003"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Sheet1!$C$2:$C$11</c:f>
              <c:strCache>
                <c:ptCount val="10"/>
                <c:pt idx="0">
                  <c:v>0 &lt; score ≤ 1</c:v>
                </c:pt>
                <c:pt idx="1">
                  <c:v>1 &lt; score ≤ 2</c:v>
                </c:pt>
                <c:pt idx="2">
                  <c:v>2 &lt; score ≤ 3</c:v>
                </c:pt>
                <c:pt idx="3">
                  <c:v>3 &lt; score ≤ 4</c:v>
                </c:pt>
                <c:pt idx="4">
                  <c:v>4 &lt; score ≤ 5</c:v>
                </c:pt>
                <c:pt idx="5">
                  <c:v>5 &lt; score ≤ 6</c:v>
                </c:pt>
                <c:pt idx="6">
                  <c:v>6 &lt; score ≤ 7</c:v>
                </c:pt>
                <c:pt idx="7">
                  <c:v>7 &lt; score ≤ 8</c:v>
                </c:pt>
                <c:pt idx="8">
                  <c:v>8 &lt; score ≤ 9</c:v>
                </c:pt>
                <c:pt idx="9">
                  <c:v>9 &lt; score ≤ 10</c:v>
                </c:pt>
              </c:strCache>
            </c:strRef>
          </c:cat>
          <c:val>
            <c:numRef>
              <c:f>Sheet1!$D$2:$D$11</c:f>
              <c:numCache>
                <c:formatCode>General</c:formatCode>
                <c:ptCount val="10"/>
                <c:pt idx="0">
                  <c:v>0</c:v>
                </c:pt>
                <c:pt idx="1">
                  <c:v>0</c:v>
                </c:pt>
                <c:pt idx="2">
                  <c:v>0</c:v>
                </c:pt>
                <c:pt idx="3">
                  <c:v>0</c:v>
                </c:pt>
                <c:pt idx="4">
                  <c:v>0</c:v>
                </c:pt>
                <c:pt idx="5">
                  <c:v>0</c:v>
                </c:pt>
                <c:pt idx="6">
                  <c:v>2</c:v>
                </c:pt>
                <c:pt idx="7">
                  <c:v>2</c:v>
                </c:pt>
                <c:pt idx="8">
                  <c:v>5</c:v>
                </c:pt>
                <c:pt idx="9">
                  <c:v>15</c:v>
                </c:pt>
              </c:numCache>
            </c:numRef>
          </c:val>
          <c:extLst>
            <c:ext xmlns:c16="http://schemas.microsoft.com/office/drawing/2014/chart" uri="{C3380CC4-5D6E-409C-BE32-E72D297353CC}">
              <c16:uniqueId val="{00000000-9BD6-CE47-897F-16CECCA800B4}"/>
            </c:ext>
          </c:extLst>
        </c:ser>
        <c:dLbls>
          <c:showLegendKey val="0"/>
          <c:showVal val="0"/>
          <c:showCatName val="0"/>
          <c:showSerName val="0"/>
          <c:showPercent val="0"/>
          <c:showBubbleSize val="0"/>
        </c:dLbls>
        <c:gapWidth val="26"/>
        <c:axId val="1684699327"/>
        <c:axId val="1815535263"/>
      </c:barChart>
      <c:catAx>
        <c:axId val="16846993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venir Roman" panose="02000503020000020003" pitchFamily="2" charset="0"/>
                <a:ea typeface="+mn-ea"/>
                <a:cs typeface="+mn-cs"/>
              </a:defRPr>
            </a:pPr>
            <a:endParaRPr lang="en-US"/>
          </a:p>
        </c:txPr>
        <c:crossAx val="1815535263"/>
        <c:crosses val="autoZero"/>
        <c:auto val="1"/>
        <c:lblAlgn val="ctr"/>
        <c:lblOffset val="100"/>
        <c:noMultiLvlLbl val="0"/>
      </c:catAx>
      <c:valAx>
        <c:axId val="1815535263"/>
        <c:scaling>
          <c:orientation val="minMax"/>
        </c:scaling>
        <c:delete val="1"/>
        <c:axPos val="b"/>
        <c:numFmt formatCode="General" sourceLinked="1"/>
        <c:majorTickMark val="none"/>
        <c:minorTickMark val="none"/>
        <c:tickLblPos val="nextTo"/>
        <c:crossAx val="16846993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latin typeface="Avenir Roman" panose="02000503020000020003"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57C98-52D9-9D49-A4E0-A36F13E19F71}"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C819-D28F-B94F-A780-55E4287C168A}" type="slidenum">
              <a:rPr lang="en-US" smtClean="0"/>
              <a:t>‹#›</a:t>
            </a:fld>
            <a:endParaRPr lang="en-US"/>
          </a:p>
        </p:txBody>
      </p:sp>
    </p:spTree>
    <p:extLst>
      <p:ext uri="{BB962C8B-B14F-4D97-AF65-F5344CB8AC3E}">
        <p14:creationId xmlns:p14="http://schemas.microsoft.com/office/powerpoint/2010/main" val="89097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97C819-D28F-B94F-A780-55E4287C168A}" type="slidenum">
              <a:rPr lang="en-US" smtClean="0"/>
              <a:t>1</a:t>
            </a:fld>
            <a:endParaRPr lang="en-US"/>
          </a:p>
        </p:txBody>
      </p:sp>
    </p:spTree>
    <p:extLst>
      <p:ext uri="{BB962C8B-B14F-4D97-AF65-F5344CB8AC3E}">
        <p14:creationId xmlns:p14="http://schemas.microsoft.com/office/powerpoint/2010/main" val="23829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Marketing by geographic area can be challenging especially as many data sources are only available as aggregates.</a:t>
            </a:r>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a:p>
        </p:txBody>
      </p:sp>
    </p:spTree>
    <p:extLst>
      <p:ext uri="{BB962C8B-B14F-4D97-AF65-F5344CB8AC3E}">
        <p14:creationId xmlns:p14="http://schemas.microsoft.com/office/powerpoint/2010/main" val="88293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Marketing by geographic area can be challenging especially as many data sources are only available as aggregates.</a:t>
            </a:r>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a:p>
        </p:txBody>
      </p:sp>
    </p:spTree>
    <p:extLst>
      <p:ext uri="{BB962C8B-B14F-4D97-AF65-F5344CB8AC3E}">
        <p14:creationId xmlns:p14="http://schemas.microsoft.com/office/powerpoint/2010/main" val="299376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a:p>
        </p:txBody>
      </p:sp>
    </p:spTree>
    <p:extLst>
      <p:ext uri="{BB962C8B-B14F-4D97-AF65-F5344CB8AC3E}">
        <p14:creationId xmlns:p14="http://schemas.microsoft.com/office/powerpoint/2010/main" val="177056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a:p>
        </p:txBody>
      </p:sp>
    </p:spTree>
    <p:extLst>
      <p:ext uri="{BB962C8B-B14F-4D97-AF65-F5344CB8AC3E}">
        <p14:creationId xmlns:p14="http://schemas.microsoft.com/office/powerpoint/2010/main" val="2048266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a:p>
        </p:txBody>
      </p:sp>
    </p:spTree>
    <p:extLst>
      <p:ext uri="{BB962C8B-B14F-4D97-AF65-F5344CB8AC3E}">
        <p14:creationId xmlns:p14="http://schemas.microsoft.com/office/powerpoint/2010/main" val="95560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When you add a bias term, you tell your regression that it</a:t>
            </a:r>
            <a:r>
              <a:rPr lang="en-US" baseline="0" dirty="0" smtClean="0"/>
              <a:t> has to act differently. As you add more bias to your model, noisy things fall out. </a:t>
            </a:r>
          </a:p>
          <a:p>
            <a:pPr marL="171450" indent="-171450">
              <a:buFont typeface="Arial" charset="0"/>
              <a:buChar char="•"/>
            </a:pPr>
            <a:r>
              <a:rPr lang="en-US" baseline="0" dirty="0" smtClean="0"/>
              <a:t>As you increase lambda, you increase bias. Higher lambda means smaller space for the regression to move around. It squeezes variables that have little contribution to your model to 0. You end up with </a:t>
            </a:r>
            <a:r>
              <a:rPr lang="en-US" baseline="0" smtClean="0"/>
              <a:t>variable selection. </a:t>
            </a:r>
            <a:endParaRPr lang="en-US" baseline="0"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a:p>
        </p:txBody>
      </p:sp>
    </p:spTree>
    <p:extLst>
      <p:ext uri="{BB962C8B-B14F-4D97-AF65-F5344CB8AC3E}">
        <p14:creationId xmlns:p14="http://schemas.microsoft.com/office/powerpoint/2010/main" val="134022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a:p>
        </p:txBody>
      </p:sp>
    </p:spTree>
    <p:extLst>
      <p:ext uri="{BB962C8B-B14F-4D97-AF65-F5344CB8AC3E}">
        <p14:creationId xmlns:p14="http://schemas.microsoft.com/office/powerpoint/2010/main" val="1530213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a:p>
        </p:txBody>
      </p:sp>
    </p:spTree>
    <p:extLst>
      <p:ext uri="{BB962C8B-B14F-4D97-AF65-F5344CB8AC3E}">
        <p14:creationId xmlns:p14="http://schemas.microsoft.com/office/powerpoint/2010/main" val="19627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a:p>
        </p:txBody>
      </p:sp>
    </p:spTree>
    <p:extLst>
      <p:ext uri="{BB962C8B-B14F-4D97-AF65-F5344CB8AC3E}">
        <p14:creationId xmlns:p14="http://schemas.microsoft.com/office/powerpoint/2010/main" val="140249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a:p>
        </p:txBody>
      </p:sp>
    </p:spTree>
    <p:extLst>
      <p:ext uri="{BB962C8B-B14F-4D97-AF65-F5344CB8AC3E}">
        <p14:creationId xmlns:p14="http://schemas.microsoft.com/office/powerpoint/2010/main" val="152728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a:t>
            </a:fld>
            <a:endParaRPr lang="en-US"/>
          </a:p>
        </p:txBody>
      </p:sp>
    </p:spTree>
    <p:extLst>
      <p:ext uri="{BB962C8B-B14F-4D97-AF65-F5344CB8AC3E}">
        <p14:creationId xmlns:p14="http://schemas.microsoft.com/office/powerpoint/2010/main" val="963423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a:p>
        </p:txBody>
      </p:sp>
    </p:spTree>
    <p:extLst>
      <p:ext uri="{BB962C8B-B14F-4D97-AF65-F5344CB8AC3E}">
        <p14:creationId xmlns:p14="http://schemas.microsoft.com/office/powerpoint/2010/main" val="502313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a:p>
        </p:txBody>
      </p:sp>
    </p:spTree>
    <p:extLst>
      <p:ext uri="{BB962C8B-B14F-4D97-AF65-F5344CB8AC3E}">
        <p14:creationId xmlns:p14="http://schemas.microsoft.com/office/powerpoint/2010/main" val="179580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a:p>
        </p:txBody>
      </p:sp>
    </p:spTree>
    <p:extLst>
      <p:ext uri="{BB962C8B-B14F-4D97-AF65-F5344CB8AC3E}">
        <p14:creationId xmlns:p14="http://schemas.microsoft.com/office/powerpoint/2010/main" val="146034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a:p>
        </p:txBody>
      </p:sp>
    </p:spTree>
    <p:extLst>
      <p:ext uri="{BB962C8B-B14F-4D97-AF65-F5344CB8AC3E}">
        <p14:creationId xmlns:p14="http://schemas.microsoft.com/office/powerpoint/2010/main" val="29738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a:p>
        </p:txBody>
      </p:sp>
    </p:spTree>
    <p:extLst>
      <p:ext uri="{BB962C8B-B14F-4D97-AF65-F5344CB8AC3E}">
        <p14:creationId xmlns:p14="http://schemas.microsoft.com/office/powerpoint/2010/main" val="4488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25</a:t>
            </a:fld>
            <a:endParaRPr lang="en-US"/>
          </a:p>
        </p:txBody>
      </p:sp>
    </p:spTree>
    <p:extLst>
      <p:ext uri="{BB962C8B-B14F-4D97-AF65-F5344CB8AC3E}">
        <p14:creationId xmlns:p14="http://schemas.microsoft.com/office/powerpoint/2010/main" val="963423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a:p>
        </p:txBody>
      </p:sp>
    </p:spTree>
    <p:extLst>
      <p:ext uri="{BB962C8B-B14F-4D97-AF65-F5344CB8AC3E}">
        <p14:creationId xmlns:p14="http://schemas.microsoft.com/office/powerpoint/2010/main" val="732971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a:p>
        </p:txBody>
      </p:sp>
    </p:spTree>
    <p:extLst>
      <p:ext uri="{BB962C8B-B14F-4D97-AF65-F5344CB8AC3E}">
        <p14:creationId xmlns:p14="http://schemas.microsoft.com/office/powerpoint/2010/main" val="1701193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a:p>
        </p:txBody>
      </p:sp>
    </p:spTree>
    <p:extLst>
      <p:ext uri="{BB962C8B-B14F-4D97-AF65-F5344CB8AC3E}">
        <p14:creationId xmlns:p14="http://schemas.microsoft.com/office/powerpoint/2010/main" val="2008115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a:p>
        </p:txBody>
      </p:sp>
    </p:spTree>
    <p:extLst>
      <p:ext uri="{BB962C8B-B14F-4D97-AF65-F5344CB8AC3E}">
        <p14:creationId xmlns:p14="http://schemas.microsoft.com/office/powerpoint/2010/main" val="102753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a:p>
        </p:txBody>
      </p:sp>
    </p:spTree>
    <p:extLst>
      <p:ext uri="{BB962C8B-B14F-4D97-AF65-F5344CB8AC3E}">
        <p14:creationId xmlns:p14="http://schemas.microsoft.com/office/powerpoint/2010/main" val="1990359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a:p>
        </p:txBody>
      </p:sp>
    </p:spTree>
    <p:extLst>
      <p:ext uri="{BB962C8B-B14F-4D97-AF65-F5344CB8AC3E}">
        <p14:creationId xmlns:p14="http://schemas.microsoft.com/office/powerpoint/2010/main" val="338909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a:p>
        </p:txBody>
      </p:sp>
    </p:spTree>
    <p:extLst>
      <p:ext uri="{BB962C8B-B14F-4D97-AF65-F5344CB8AC3E}">
        <p14:creationId xmlns:p14="http://schemas.microsoft.com/office/powerpoint/2010/main" val="51047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a:p>
        </p:txBody>
      </p:sp>
    </p:spTree>
    <p:extLst>
      <p:ext uri="{BB962C8B-B14F-4D97-AF65-F5344CB8AC3E}">
        <p14:creationId xmlns:p14="http://schemas.microsoft.com/office/powerpoint/2010/main" val="1787262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a:p>
        </p:txBody>
      </p:sp>
    </p:spTree>
    <p:extLst>
      <p:ext uri="{BB962C8B-B14F-4D97-AF65-F5344CB8AC3E}">
        <p14:creationId xmlns:p14="http://schemas.microsoft.com/office/powerpoint/2010/main" val="2074828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a:p>
        </p:txBody>
      </p:sp>
    </p:spTree>
    <p:extLst>
      <p:ext uri="{BB962C8B-B14F-4D97-AF65-F5344CB8AC3E}">
        <p14:creationId xmlns:p14="http://schemas.microsoft.com/office/powerpoint/2010/main" val="684447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a:p>
        </p:txBody>
      </p:sp>
    </p:spTree>
    <p:extLst>
      <p:ext uri="{BB962C8B-B14F-4D97-AF65-F5344CB8AC3E}">
        <p14:creationId xmlns:p14="http://schemas.microsoft.com/office/powerpoint/2010/main" val="1203094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36</a:t>
            </a:fld>
            <a:endParaRPr lang="en-US"/>
          </a:p>
        </p:txBody>
      </p:sp>
    </p:spTree>
    <p:extLst>
      <p:ext uri="{BB962C8B-B14F-4D97-AF65-F5344CB8AC3E}">
        <p14:creationId xmlns:p14="http://schemas.microsoft.com/office/powerpoint/2010/main" val="157695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97C819-D28F-B94F-A780-55E4287C168A}" type="slidenum">
              <a:rPr lang="en-US" smtClean="0"/>
              <a:t>4</a:t>
            </a:fld>
            <a:endParaRPr lang="en-US"/>
          </a:p>
        </p:txBody>
      </p:sp>
    </p:spTree>
    <p:extLst>
      <p:ext uri="{BB962C8B-B14F-4D97-AF65-F5344CB8AC3E}">
        <p14:creationId xmlns:p14="http://schemas.microsoft.com/office/powerpoint/2010/main" val="123327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Motivating point</a:t>
            </a:r>
          </a:p>
        </p:txBody>
      </p:sp>
      <p:sp>
        <p:nvSpPr>
          <p:cNvPr id="4" name="Slide Number Placeholder 3"/>
          <p:cNvSpPr>
            <a:spLocks noGrp="1"/>
          </p:cNvSpPr>
          <p:nvPr>
            <p:ph type="sldNum" sz="quarter" idx="10"/>
          </p:nvPr>
        </p:nvSpPr>
        <p:spPr/>
        <p:txBody>
          <a:bodyPr/>
          <a:lstStyle/>
          <a:p>
            <a:fld id="{633BD716-EF1D-46FB-96AF-7F4A0582C0ED}" type="slidenum">
              <a:rPr lang="en-US" smtClean="0"/>
              <a:t>5</a:t>
            </a:fld>
            <a:endParaRPr lang="en-US" dirty="0"/>
          </a:p>
        </p:txBody>
      </p:sp>
    </p:spTree>
    <p:extLst>
      <p:ext uri="{BB962C8B-B14F-4D97-AF65-F5344CB8AC3E}">
        <p14:creationId xmlns:p14="http://schemas.microsoft.com/office/powerpoint/2010/main" val="276312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2978" indent="-17297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6</a:t>
            </a:fld>
            <a:endParaRPr lang="en-US"/>
          </a:p>
        </p:txBody>
      </p:sp>
    </p:spTree>
    <p:extLst>
      <p:ext uri="{BB962C8B-B14F-4D97-AF65-F5344CB8AC3E}">
        <p14:creationId xmlns:p14="http://schemas.microsoft.com/office/powerpoint/2010/main" val="891718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70 billion case under the assumption of one model per quarter second would require 8.7 years using a 64 node cluster</a:t>
            </a:r>
          </a:p>
        </p:txBody>
      </p:sp>
      <p:sp>
        <p:nvSpPr>
          <p:cNvPr id="4" name="Slide Number Placeholder 3"/>
          <p:cNvSpPr>
            <a:spLocks noGrp="1"/>
          </p:cNvSpPr>
          <p:nvPr>
            <p:ph type="sldNum" sz="quarter" idx="10"/>
          </p:nvPr>
        </p:nvSpPr>
        <p:spPr/>
        <p:txBody>
          <a:bodyPr/>
          <a:lstStyle/>
          <a:p>
            <a:fld id="{633BD716-EF1D-46FB-96AF-7F4A0582C0ED}" type="slidenum">
              <a:rPr lang="en-US" smtClean="0"/>
              <a:t>7</a:t>
            </a:fld>
            <a:endParaRPr lang="en-US" dirty="0"/>
          </a:p>
        </p:txBody>
      </p:sp>
    </p:spTree>
    <p:extLst>
      <p:ext uri="{BB962C8B-B14F-4D97-AF65-F5344CB8AC3E}">
        <p14:creationId xmlns:p14="http://schemas.microsoft.com/office/powerpoint/2010/main" val="287876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BD716-EF1D-46FB-96AF-7F4A0582C0ED}" type="slidenum">
              <a:rPr lang="en-US" smtClean="0"/>
              <a:t>8</a:t>
            </a:fld>
            <a:endParaRPr lang="en-US" dirty="0"/>
          </a:p>
        </p:txBody>
      </p:sp>
    </p:spTree>
    <p:extLst>
      <p:ext uri="{BB962C8B-B14F-4D97-AF65-F5344CB8AC3E}">
        <p14:creationId xmlns:p14="http://schemas.microsoft.com/office/powerpoint/2010/main" val="201117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Microarrays are a technology that are used to measure gene expression given an array of DNA sequences. </a:t>
            </a:r>
          </a:p>
          <a:p>
            <a:pPr marL="171450" indent="-171450">
              <a:buFont typeface="Arial" charset="0"/>
              <a:buChar char="•"/>
            </a:pPr>
            <a:r>
              <a:rPr lang="en-US" dirty="0"/>
              <a:t>Gene expression like breast cancer, may be due to a whole host of DNA sequences. It is entirely possible for a set of mutations to yield the same gene </a:t>
            </a:r>
            <a:r>
              <a:rPr lang="en-US" dirty="0" err="1"/>
              <a:t>expression.Thus</a:t>
            </a:r>
            <a:r>
              <a:rPr lang="en-US" dirty="0"/>
              <a:t> there isn’t a perfect one-to-one genetic definition of breast cancer. </a:t>
            </a:r>
          </a:p>
          <a:p>
            <a:pPr marL="171450" indent="-171450">
              <a:buFont typeface="Arial" charset="0"/>
              <a:buChar char="•"/>
            </a:pPr>
            <a:r>
              <a:rPr lang="en-US" dirty="0"/>
              <a:t>If one were to try to predict gene expression, it may be a function of a couple hundred DNA segments</a:t>
            </a:r>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a:p>
        </p:txBody>
      </p:sp>
    </p:spTree>
    <p:extLst>
      <p:ext uri="{BB962C8B-B14F-4D97-AF65-F5344CB8AC3E}">
        <p14:creationId xmlns:p14="http://schemas.microsoft.com/office/powerpoint/2010/main" val="146894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6D3CA2-0BB0-B649-A9F8-D66E4291C7D9}"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7060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9ADF2-A395-8242-9697-D2989F7B65A9}"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1872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83ADC2-C45F-D045-8886-0B262120C175}"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43457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CA8F2E2-1E60-6344-958D-70C437E89490}"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a:p>
        </p:txBody>
      </p:sp>
    </p:spTree>
    <p:extLst>
      <p:ext uri="{BB962C8B-B14F-4D97-AF65-F5344CB8AC3E}">
        <p14:creationId xmlns:p14="http://schemas.microsoft.com/office/powerpoint/2010/main" val="17651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5BD50-0439-7F48-8AEA-76B395A0E4C9}"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19906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D5C6F3-CEC4-EF4D-89AA-B32CB6F95133}" type="datetime1">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69600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F2A4230-1B89-8F4A-8BAA-6B15473F7992}" type="datetime1">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394811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4DE362-FEB8-A347-ACF9-C5B9E463437E}" type="datetime1">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20144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40E1E1-2838-E648-B599-CED978C58D57}" type="datetime1">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96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3782A-D590-0942-B988-AA86E3207685}" type="datetime1">
              <a:rPr lang="en-US" smtClean="0"/>
              <a:t>2/26/2018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770711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BF516-BBBE-1345-9C48-A2A1202B5221}" type="datetime1">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878087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5207E6E-F1FB-1040-9727-8E1114EC23FC}" type="datetime1">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8F4109-7BBC-ED48-834E-F2794D8279DA}" type="slidenum">
              <a:rPr lang="en-US" smtClean="0"/>
              <a:t>‹#›</a:t>
            </a:fld>
            <a:endParaRPr lang="en-US"/>
          </a:p>
        </p:txBody>
      </p:sp>
    </p:spTree>
    <p:extLst>
      <p:ext uri="{BB962C8B-B14F-4D97-AF65-F5344CB8AC3E}">
        <p14:creationId xmlns:p14="http://schemas.microsoft.com/office/powerpoint/2010/main" val="1293867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7C152-CA6F-FE47-BC89-E0C4C804A194}" type="datetime1">
              <a:rPr lang="en-US" smtClean="0"/>
              <a:t>2/26/2018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4109-7BBC-ED48-834E-F2794D8279DA}" type="slidenum">
              <a:rPr lang="en-US" smtClean="0"/>
              <a:t>‹#›</a:t>
            </a:fld>
            <a:endParaRPr lang="en-US"/>
          </a:p>
        </p:txBody>
      </p:sp>
    </p:spTree>
    <p:extLst>
      <p:ext uri="{BB962C8B-B14F-4D97-AF65-F5344CB8AC3E}">
        <p14:creationId xmlns:p14="http://schemas.microsoft.com/office/powerpoint/2010/main" val="1399696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0.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jpe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0" y="3870077"/>
            <a:ext cx="12456160" cy="2215991"/>
          </a:xfrm>
          <a:prstGeom prst="rect">
            <a:avLst/>
          </a:prstGeom>
          <a:solidFill>
            <a:schemeClr val="bg1"/>
          </a:solidFill>
        </p:spPr>
        <p:txBody>
          <a:bodyPr wrap="square" rtlCol="0">
            <a:spAutoFit/>
          </a:bodyPr>
          <a:lstStyle/>
          <a:p>
            <a:pPr lvl="1"/>
            <a:endParaRPr lang="en-US" sz="13800" dirty="0">
              <a:ln w="0"/>
              <a:effectLst>
                <a:outerShdw blurRad="38100" dist="19050" dir="2700000" algn="tl" rotWithShape="0">
                  <a:schemeClr val="dk1">
                    <a:alpha val="40000"/>
                  </a:schemeClr>
                </a:outerShdw>
              </a:effectLst>
              <a:latin typeface="Avenir Book" charset="0"/>
              <a:ea typeface="Avenir Book" charset="0"/>
              <a:cs typeface="Avenir Book" charset="0"/>
            </a:endParaRPr>
          </a:p>
        </p:txBody>
      </p:sp>
      <p:sp>
        <p:nvSpPr>
          <p:cNvPr id="4" name="TextBox 3"/>
          <p:cNvSpPr txBox="1"/>
          <p:nvPr/>
        </p:nvSpPr>
        <p:spPr>
          <a:xfrm>
            <a:off x="2450882" y="4070132"/>
            <a:ext cx="9344878" cy="1569660"/>
          </a:xfrm>
          <a:prstGeom prst="rect">
            <a:avLst/>
          </a:prstGeom>
          <a:noFill/>
        </p:spPr>
        <p:txBody>
          <a:bodyPr wrap="square" rtlCol="0">
            <a:spAutoFit/>
          </a:bodyPr>
          <a:lstStyle/>
          <a:p>
            <a:r>
              <a:rPr lang="en-US" sz="3600" b="1" dirty="0">
                <a:solidFill>
                  <a:schemeClr val="tx2"/>
                </a:solidFill>
                <a:latin typeface="Avenir Book" charset="0"/>
                <a:ea typeface="Avenir Book" charset="0"/>
                <a:cs typeface="Avenir Book" charset="0"/>
              </a:rPr>
              <a:t>Lecture 6: Continuous Models  - Part 2</a:t>
            </a:r>
          </a:p>
          <a:p>
            <a:r>
              <a:rPr lang="en-US" sz="2000" dirty="0">
                <a:solidFill>
                  <a:schemeClr val="tx2"/>
                </a:solidFill>
                <a:latin typeface="Avenir Book" charset="0"/>
                <a:ea typeface="Avenir Book" charset="0"/>
                <a:cs typeface="Avenir Book" charset="0"/>
              </a:rPr>
              <a:t>Intro to Data Science for Public Policy</a:t>
            </a:r>
          </a:p>
          <a:p>
            <a:endParaRPr lang="en-US" sz="2000" dirty="0">
              <a:solidFill>
                <a:schemeClr val="tx2"/>
              </a:solidFill>
              <a:latin typeface="Avenir Book" charset="0"/>
              <a:ea typeface="Avenir Book" charset="0"/>
              <a:cs typeface="Avenir Book" charset="0"/>
            </a:endParaRPr>
          </a:p>
          <a:p>
            <a:r>
              <a:rPr lang="en-US" sz="2000" dirty="0">
                <a:solidFill>
                  <a:schemeClr val="tx2"/>
                </a:solidFill>
                <a:latin typeface="Avenir Book" charset="0"/>
                <a:ea typeface="Avenir Book" charset="0"/>
                <a:cs typeface="Avenir Book" charset="0"/>
              </a:rPr>
              <a:t>Jeff Chen</a:t>
            </a:r>
          </a:p>
        </p:txBody>
      </p:sp>
      <p:pic>
        <p:nvPicPr>
          <p:cNvPr id="5" name="Picture 4"/>
          <p:cNvPicPr>
            <a:picLocks noChangeAspect="1"/>
          </p:cNvPicPr>
          <p:nvPr/>
        </p:nvPicPr>
        <p:blipFill>
          <a:blip r:embed="rId3"/>
          <a:stretch>
            <a:fillRect/>
          </a:stretch>
        </p:blipFill>
        <p:spPr>
          <a:xfrm>
            <a:off x="806450" y="4155857"/>
            <a:ext cx="1644432" cy="1644432"/>
          </a:xfrm>
          <a:prstGeom prst="rect">
            <a:avLst/>
          </a:prstGeom>
        </p:spPr>
      </p:pic>
      <p:sp>
        <p:nvSpPr>
          <p:cNvPr id="6" name="Slide Number Placeholder 5"/>
          <p:cNvSpPr>
            <a:spLocks noGrp="1"/>
          </p:cNvSpPr>
          <p:nvPr>
            <p:ph type="sldNum" sz="quarter" idx="12"/>
          </p:nvPr>
        </p:nvSpPr>
        <p:spPr/>
        <p:txBody>
          <a:bodyPr/>
          <a:lstStyle/>
          <a:p>
            <a:fld id="{068F4109-7BBC-ED48-834E-F2794D8279DA}" type="slidenum">
              <a:rPr lang="en-US" smtClean="0"/>
              <a:t>1</a:t>
            </a:fld>
            <a:endParaRPr lang="en-US"/>
          </a:p>
        </p:txBody>
      </p:sp>
    </p:spTree>
    <p:extLst>
      <p:ext uri="{BB962C8B-B14F-4D97-AF65-F5344CB8AC3E}">
        <p14:creationId xmlns:p14="http://schemas.microsoft.com/office/powerpoint/2010/main" val="122281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10</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3355781" y="1758141"/>
            <a:ext cx="5154489" cy="461665"/>
          </a:xfrm>
          <a:prstGeom prst="rect">
            <a:avLst/>
          </a:prstGeom>
          <a:solidFill>
            <a:schemeClr val="bg1"/>
          </a:solidFill>
        </p:spPr>
        <p:txBody>
          <a:bodyPr wrap="square">
            <a:spAutoFit/>
          </a:bodyPr>
          <a:lstStyle/>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Google search</a:t>
            </a:r>
          </a:p>
        </p:txBody>
      </p:sp>
      <p:pic>
        <p:nvPicPr>
          <p:cNvPr id="3" name="Picture 2">
            <a:extLst>
              <a:ext uri="{FF2B5EF4-FFF2-40B4-BE49-F238E27FC236}">
                <a16:creationId xmlns:a16="http://schemas.microsoft.com/office/drawing/2014/main" id="{6F08B5E1-A261-E049-82BA-60918FA55F1B}"/>
              </a:ext>
            </a:extLst>
          </p:cNvPr>
          <p:cNvPicPr>
            <a:picLocks noChangeAspect="1"/>
          </p:cNvPicPr>
          <p:nvPr/>
        </p:nvPicPr>
        <p:blipFill rotWithShape="1">
          <a:blip r:embed="rId3"/>
          <a:srcRect b="18327"/>
          <a:stretch/>
        </p:blipFill>
        <p:spPr>
          <a:xfrm>
            <a:off x="0" y="0"/>
            <a:ext cx="12954000" cy="6277281"/>
          </a:xfrm>
          <a:prstGeom prst="rect">
            <a:avLst/>
          </a:prstGeom>
        </p:spPr>
      </p:pic>
      <p:sp>
        <p:nvSpPr>
          <p:cNvPr id="9" name="Rectangle 8">
            <a:extLst>
              <a:ext uri="{FF2B5EF4-FFF2-40B4-BE49-F238E27FC236}">
                <a16:creationId xmlns:a16="http://schemas.microsoft.com/office/drawing/2014/main" id="{EE14B72E-9A99-F448-B437-FAD762E95101}"/>
              </a:ext>
            </a:extLst>
          </p:cNvPr>
          <p:cNvSpPr/>
          <p:nvPr/>
        </p:nvSpPr>
        <p:spPr>
          <a:xfrm>
            <a:off x="7304625" y="6277281"/>
            <a:ext cx="5154489" cy="461665"/>
          </a:xfrm>
          <a:prstGeom prst="rect">
            <a:avLst/>
          </a:prstGeom>
          <a:solidFill>
            <a:schemeClr val="bg1"/>
          </a:solidFill>
        </p:spPr>
        <p:txBody>
          <a:bodyPr wrap="square">
            <a:spAutoFit/>
          </a:bodyPr>
          <a:lstStyle/>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Source: </a:t>
            </a:r>
            <a:r>
              <a:rPr lang="en-US" sz="2400" dirty="0" err="1">
                <a:solidFill>
                  <a:schemeClr val="bg1">
                    <a:lumMod val="50000"/>
                  </a:schemeClr>
                </a:solidFill>
                <a:latin typeface="Helvetica Neue Thin" charset="0"/>
                <a:ea typeface="Helvetica Neue Thin" charset="0"/>
                <a:cs typeface="Helvetica Neue Thin" charset="0"/>
              </a:rPr>
              <a:t>census.gov</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0178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11</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3094161" y="3312621"/>
            <a:ext cx="6641659" cy="1323439"/>
          </a:xfrm>
          <a:prstGeom prst="rect">
            <a:avLst/>
          </a:prstGeom>
          <a:solidFill>
            <a:schemeClr val="bg1"/>
          </a:solidFill>
        </p:spPr>
        <p:txBody>
          <a:bodyPr wrap="square">
            <a:spAutoFit/>
          </a:bodyPr>
          <a:lstStyle/>
          <a:p>
            <a:pPr marL="17463" lvl="0" indent="-17463" algn="ctr">
              <a:defRPr/>
            </a:pPr>
            <a:r>
              <a:rPr lang="en-US" sz="4000" dirty="0">
                <a:solidFill>
                  <a:srgbClr val="00B0F0"/>
                </a:solidFill>
                <a:latin typeface="Helvetica Neue Thin" charset="0"/>
                <a:ea typeface="Helvetica Neue Thin" charset="0"/>
                <a:cs typeface="Helvetica Neue Thin" charset="0"/>
              </a:rPr>
              <a:t>How can a regression handle </a:t>
            </a:r>
          </a:p>
          <a:p>
            <a:pPr marL="17463" lvl="0" indent="-17463" algn="ctr">
              <a:defRPr/>
            </a:pPr>
            <a:r>
              <a:rPr lang="en-US" sz="4000" b="1" dirty="0">
                <a:solidFill>
                  <a:srgbClr val="00B0F0"/>
                </a:solidFill>
                <a:latin typeface="Helvetica Neue Thin" charset="0"/>
                <a:ea typeface="Helvetica Neue Thin" charset="0"/>
                <a:cs typeface="Helvetica Neue Thin" charset="0"/>
              </a:rPr>
              <a:t>k &gt; n ?</a:t>
            </a:r>
          </a:p>
        </p:txBody>
      </p:sp>
    </p:spTree>
    <p:extLst>
      <p:ext uri="{BB962C8B-B14F-4D97-AF65-F5344CB8AC3E}">
        <p14:creationId xmlns:p14="http://schemas.microsoft.com/office/powerpoint/2010/main" val="45259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12</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3355781" y="1717501"/>
            <a:ext cx="5154489" cy="830997"/>
          </a:xfrm>
          <a:prstGeom prst="rect">
            <a:avLst/>
          </a:prstGeom>
          <a:solidFill>
            <a:schemeClr val="bg1"/>
          </a:solidFill>
        </p:spPr>
        <p:txBody>
          <a:bodyPr wrap="square">
            <a:spAutoFit/>
          </a:bodyPr>
          <a:lstStyle/>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The typical notation for estimating coefficients in a linear regression</a:t>
            </a:r>
          </a:p>
        </p:txBody>
      </p:sp>
      <p:sp>
        <p:nvSpPr>
          <p:cNvPr id="53" name="Rectangle 52"/>
          <p:cNvSpPr/>
          <p:nvPr/>
        </p:nvSpPr>
        <p:spPr>
          <a:xfrm>
            <a:off x="4160961" y="4356560"/>
            <a:ext cx="5154489" cy="461665"/>
          </a:xfrm>
          <a:prstGeom prst="rect">
            <a:avLst/>
          </a:prstGeom>
          <a:solidFill>
            <a:schemeClr val="bg1"/>
          </a:solidFill>
        </p:spPr>
        <p:txBody>
          <a:bodyPr wrap="square">
            <a:spAutoFit/>
          </a:bodyPr>
          <a:lstStyle/>
          <a:p>
            <a:pPr marL="17463" lvl="0" indent="-17463" algn="ctr">
              <a:defRPr/>
            </a:pPr>
            <a:endParaRPr lang="en-US" sz="2400" dirty="0">
              <a:solidFill>
                <a:schemeClr val="bg1">
                  <a:lumMod val="50000"/>
                </a:schemeClr>
              </a:solidFill>
              <a:latin typeface="Helvetica Neue Thin" charset="0"/>
              <a:ea typeface="Helvetica Neue Thin" charset="0"/>
              <a:cs typeface="Helvetica Neue Thin" charset="0"/>
            </a:endParaRPr>
          </a:p>
        </p:txBody>
      </p:sp>
      <p:sp>
        <p:nvSpPr>
          <p:cNvPr id="58" name="TextBox 57"/>
          <p:cNvSpPr txBox="1"/>
          <p:nvPr/>
        </p:nvSpPr>
        <p:spPr>
          <a:xfrm>
            <a:off x="4838700" y="4159624"/>
            <a:ext cx="1472453" cy="923330"/>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Transpose of X multiplied by X</a:t>
            </a:r>
          </a:p>
        </p:txBody>
      </p:sp>
      <p:sp>
        <p:nvSpPr>
          <p:cNvPr id="59" name="Right Brace 58"/>
          <p:cNvSpPr/>
          <p:nvPr/>
        </p:nvSpPr>
        <p:spPr>
          <a:xfrm rot="5400000">
            <a:off x="5438182" y="3218863"/>
            <a:ext cx="273487" cy="1472453"/>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Right Brace 59"/>
          <p:cNvSpPr/>
          <p:nvPr/>
        </p:nvSpPr>
        <p:spPr>
          <a:xfrm rot="5400000">
            <a:off x="5552654" y="4411307"/>
            <a:ext cx="268658" cy="1696571"/>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p:cNvSpPr txBox="1"/>
          <p:nvPr/>
        </p:nvSpPr>
        <p:spPr>
          <a:xfrm>
            <a:off x="5062815" y="5406194"/>
            <a:ext cx="1472453" cy="369332"/>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a:t>Inverse</a:t>
            </a:r>
            <a:endParaRPr lang="en-US" sz="1800" dirty="0"/>
          </a:p>
        </p:txBody>
      </p:sp>
      <mc:AlternateContent xmlns:mc="http://schemas.openxmlformats.org/markup-compatibility/2006" xmlns:a14="http://schemas.microsoft.com/office/drawing/2010/main">
        <mc:Choice Requires="a14">
          <p:sp>
            <p:nvSpPr>
              <p:cNvPr id="62" name="TextBox 61"/>
              <p:cNvSpPr txBox="1"/>
              <p:nvPr/>
            </p:nvSpPr>
            <p:spPr>
              <a:xfrm>
                <a:off x="3817745" y="3062328"/>
                <a:ext cx="4807523" cy="6155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charset="0"/>
                            </a:rPr>
                            <m:t>𝑤</m:t>
                          </m:r>
                          <m:r>
                            <a:rPr lang="en-US" sz="4000" b="0" i="1" smtClean="0">
                              <a:latin typeface="Cambria Math" charset="0"/>
                            </a:rPr>
                            <m:t>= (</m:t>
                          </m:r>
                          <m:sSup>
                            <m:sSupPr>
                              <m:ctrlPr>
                                <a:rPr lang="en-US" sz="4000" i="1">
                                  <a:latin typeface="Cambria Math" panose="02040503050406030204" pitchFamily="18" charset="0"/>
                                </a:rPr>
                              </m:ctrlPr>
                            </m:sSupPr>
                            <m:e>
                              <m:r>
                                <a:rPr lang="en-US" sz="4000" i="1">
                                  <a:latin typeface="Cambria Math" charset="0"/>
                                </a:rPr>
                                <m:t>𝑋</m:t>
                              </m:r>
                            </m:e>
                            <m:sup>
                              <m:r>
                                <a:rPr lang="en-US" sz="4000" i="1">
                                  <a:latin typeface="Cambria Math" charset="0"/>
                                </a:rPr>
                                <m:t>′</m:t>
                              </m:r>
                            </m:sup>
                          </m:sSup>
                          <m:r>
                            <a:rPr lang="en-US" sz="4000" i="1">
                              <a:latin typeface="Cambria Math" charset="0"/>
                            </a:rPr>
                            <m:t>𝑋</m:t>
                          </m:r>
                          <m:r>
                            <a:rPr lang="en-US" sz="4000" i="1">
                              <a:latin typeface="Cambria Math" charset="0"/>
                            </a:rPr>
                            <m:t>)</m:t>
                          </m:r>
                        </m:e>
                        <m:sup>
                          <m:r>
                            <a:rPr lang="en-US" sz="4000" i="1">
                              <a:latin typeface="Cambria Math" charset="0"/>
                            </a:rPr>
                            <m:t>−1</m:t>
                          </m:r>
                        </m:sup>
                      </m:sSup>
                      <m:sSup>
                        <m:sSupPr>
                          <m:ctrlPr>
                            <a:rPr lang="en-US" sz="4000" b="0" i="1" smtClean="0">
                              <a:latin typeface="Cambria Math" panose="02040503050406030204" pitchFamily="18" charset="0"/>
                            </a:rPr>
                          </m:ctrlPr>
                        </m:sSupPr>
                        <m:e>
                          <m:r>
                            <a:rPr lang="en-US" sz="4000" b="0" i="1" smtClean="0">
                              <a:latin typeface="Cambria Math" charset="0"/>
                            </a:rPr>
                            <m:t>𝑋</m:t>
                          </m:r>
                        </m:e>
                        <m:sup>
                          <m:r>
                            <a:rPr lang="en-US" sz="4000" b="0" i="1" smtClean="0">
                              <a:latin typeface="Cambria Math" charset="0"/>
                            </a:rPr>
                            <m:t>′</m:t>
                          </m:r>
                        </m:sup>
                      </m:sSup>
                      <m:r>
                        <a:rPr lang="en-US" sz="4000" b="0" i="1" smtClean="0">
                          <a:latin typeface="Cambria Math" charset="0"/>
                        </a:rPr>
                        <m:t>𝑌</m:t>
                      </m:r>
                    </m:oMath>
                  </m:oMathPara>
                </a14:m>
                <a:endParaRPr lang="en-US" sz="4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3817745" y="3062328"/>
                <a:ext cx="4807523" cy="615553"/>
              </a:xfrm>
              <a:prstGeom prst="rect">
                <a:avLst/>
              </a:prstGeom>
              <a:blipFill rotWithShape="0">
                <a:blip r:embed="rId3"/>
                <a:stretch>
                  <a:fillRect/>
                </a:stretch>
              </a:blipFill>
            </p:spPr>
            <p:txBody>
              <a:bodyPr/>
              <a:lstStyle/>
              <a:p>
                <a:r>
                  <a:rPr lang="en-US">
                    <a:noFill/>
                  </a:rPr>
                  <a:t> </a:t>
                </a:r>
              </a:p>
            </p:txBody>
          </p:sp>
        </mc:Fallback>
      </mc:AlternateContent>
      <p:sp>
        <p:nvSpPr>
          <p:cNvPr id="63" name="Right Brace 62"/>
          <p:cNvSpPr/>
          <p:nvPr/>
        </p:nvSpPr>
        <p:spPr>
          <a:xfrm rot="5400000">
            <a:off x="6953995" y="3529477"/>
            <a:ext cx="317974" cy="942319"/>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p:cNvSpPr txBox="1"/>
          <p:nvPr/>
        </p:nvSpPr>
        <p:spPr>
          <a:xfrm>
            <a:off x="6376755" y="4163525"/>
            <a:ext cx="1472453" cy="923330"/>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Transpose of X multiplied by Y</a:t>
            </a:r>
          </a:p>
        </p:txBody>
      </p:sp>
    </p:spTree>
    <p:extLst>
      <p:ext uri="{BB962C8B-B14F-4D97-AF65-F5344CB8AC3E}">
        <p14:creationId xmlns:p14="http://schemas.microsoft.com/office/powerpoint/2010/main" val="1254965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13</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3355781" y="1717501"/>
            <a:ext cx="5154489" cy="646331"/>
          </a:xfrm>
          <a:prstGeom prst="rect">
            <a:avLst/>
          </a:prstGeom>
          <a:solidFill>
            <a:schemeClr val="bg1"/>
          </a:solidFill>
        </p:spPr>
        <p:txBody>
          <a:bodyPr wrap="square">
            <a:spAutoFit/>
          </a:bodyPr>
          <a:lstStyle/>
          <a:p>
            <a:pPr marL="17463" lvl="0" indent="-17463" algn="ctr">
              <a:defRPr/>
            </a:pPr>
            <a:r>
              <a:rPr lang="en-US" sz="2800" dirty="0">
                <a:solidFill>
                  <a:schemeClr val="bg1">
                    <a:lumMod val="50000"/>
                  </a:schemeClr>
                </a:solidFill>
                <a:latin typeface="Helvetica Neue Thin" charset="0"/>
                <a:ea typeface="Helvetica Neue Thin" charset="0"/>
                <a:cs typeface="Helvetica Neue Thin" charset="0"/>
              </a:rPr>
              <a:t>What if </a:t>
            </a:r>
            <a:r>
              <a:rPr lang="en-US" sz="3600" b="1" dirty="0">
                <a:solidFill>
                  <a:schemeClr val="bg1">
                    <a:lumMod val="50000"/>
                  </a:schemeClr>
                </a:solidFill>
                <a:latin typeface="Helvetica Neue Thin" charset="0"/>
                <a:ea typeface="Helvetica Neue Thin" charset="0"/>
                <a:cs typeface="Helvetica Neue Thin" charset="0"/>
              </a:rPr>
              <a:t>k &gt; n</a:t>
            </a:r>
            <a:r>
              <a:rPr lang="en-US" sz="2800" dirty="0">
                <a:solidFill>
                  <a:schemeClr val="bg1">
                    <a:lumMod val="50000"/>
                  </a:schemeClr>
                </a:solidFill>
                <a:latin typeface="Helvetica Neue Thin" charset="0"/>
                <a:ea typeface="Helvetica Neue Thin" charset="0"/>
                <a:cs typeface="Helvetica Neue Thin" charset="0"/>
              </a:rPr>
              <a:t>??</a:t>
            </a:r>
          </a:p>
        </p:txBody>
      </p:sp>
      <p:sp>
        <p:nvSpPr>
          <p:cNvPr id="53" name="Rectangle 52"/>
          <p:cNvSpPr/>
          <p:nvPr/>
        </p:nvSpPr>
        <p:spPr>
          <a:xfrm>
            <a:off x="4160961" y="4356560"/>
            <a:ext cx="5154489" cy="461665"/>
          </a:xfrm>
          <a:prstGeom prst="rect">
            <a:avLst/>
          </a:prstGeom>
          <a:solidFill>
            <a:schemeClr val="bg1"/>
          </a:solidFill>
        </p:spPr>
        <p:txBody>
          <a:bodyPr wrap="square">
            <a:spAutoFit/>
          </a:bodyPr>
          <a:lstStyle/>
          <a:p>
            <a:pPr marL="17463" lvl="0" indent="-17463" algn="ctr">
              <a:defRPr/>
            </a:pPr>
            <a:endParaRPr lang="en-US" sz="2400" dirty="0">
              <a:solidFill>
                <a:schemeClr val="bg1">
                  <a:lumMod val="50000"/>
                </a:schemeClr>
              </a:solidFill>
              <a:latin typeface="Helvetica Neue Thin" charset="0"/>
              <a:ea typeface="Helvetica Neue Thin" charset="0"/>
              <a:cs typeface="Helvetica Neue Thin" charset="0"/>
            </a:endParaRPr>
          </a:p>
        </p:txBody>
      </p:sp>
      <p:sp>
        <p:nvSpPr>
          <p:cNvPr id="59" name="Right Brace 58"/>
          <p:cNvSpPr/>
          <p:nvPr/>
        </p:nvSpPr>
        <p:spPr>
          <a:xfrm rot="5400000">
            <a:off x="5537562" y="3119482"/>
            <a:ext cx="347254" cy="1744981"/>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p:cNvSpPr txBox="1"/>
              <p:nvPr/>
            </p:nvSpPr>
            <p:spPr>
              <a:xfrm>
                <a:off x="3817745" y="3062328"/>
                <a:ext cx="4807523" cy="6155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charset="0"/>
                            </a:rPr>
                            <m:t>𝑤</m:t>
                          </m:r>
                          <m:r>
                            <a:rPr lang="en-US" sz="4000" b="0" i="1" smtClean="0">
                              <a:latin typeface="Cambria Math" charset="0"/>
                            </a:rPr>
                            <m:t>= (</m:t>
                          </m:r>
                          <m:sSup>
                            <m:sSupPr>
                              <m:ctrlPr>
                                <a:rPr lang="en-US" sz="4000" i="1">
                                  <a:latin typeface="Cambria Math" panose="02040503050406030204" pitchFamily="18" charset="0"/>
                                </a:rPr>
                              </m:ctrlPr>
                            </m:sSupPr>
                            <m:e>
                              <m:r>
                                <a:rPr lang="en-US" sz="4000" i="1">
                                  <a:latin typeface="Cambria Math" charset="0"/>
                                </a:rPr>
                                <m:t>𝑋</m:t>
                              </m:r>
                            </m:e>
                            <m:sup>
                              <m:r>
                                <a:rPr lang="en-US" sz="4000" i="1">
                                  <a:latin typeface="Cambria Math" charset="0"/>
                                </a:rPr>
                                <m:t>′</m:t>
                              </m:r>
                            </m:sup>
                          </m:sSup>
                          <m:r>
                            <a:rPr lang="en-US" sz="4000" i="1">
                              <a:latin typeface="Cambria Math" charset="0"/>
                            </a:rPr>
                            <m:t>𝑋</m:t>
                          </m:r>
                          <m:r>
                            <a:rPr lang="en-US" sz="4000" i="1">
                              <a:latin typeface="Cambria Math" charset="0"/>
                            </a:rPr>
                            <m:t>)</m:t>
                          </m:r>
                        </m:e>
                        <m:sup>
                          <m:r>
                            <a:rPr lang="en-US" sz="4000" i="1">
                              <a:latin typeface="Cambria Math" charset="0"/>
                            </a:rPr>
                            <m:t>−1</m:t>
                          </m:r>
                        </m:sup>
                      </m:sSup>
                      <m:sSup>
                        <m:sSupPr>
                          <m:ctrlPr>
                            <a:rPr lang="en-US" sz="4000" b="0" i="1" smtClean="0">
                              <a:latin typeface="Cambria Math" panose="02040503050406030204" pitchFamily="18" charset="0"/>
                            </a:rPr>
                          </m:ctrlPr>
                        </m:sSupPr>
                        <m:e>
                          <m:r>
                            <a:rPr lang="en-US" sz="4000" b="0" i="1" smtClean="0">
                              <a:latin typeface="Cambria Math" charset="0"/>
                            </a:rPr>
                            <m:t>𝑋</m:t>
                          </m:r>
                        </m:e>
                        <m:sup>
                          <m:r>
                            <a:rPr lang="en-US" sz="4000" b="0" i="1" smtClean="0">
                              <a:latin typeface="Cambria Math" charset="0"/>
                            </a:rPr>
                            <m:t>′</m:t>
                          </m:r>
                        </m:sup>
                      </m:sSup>
                      <m:r>
                        <a:rPr lang="en-US" sz="4000" b="0" i="1" smtClean="0">
                          <a:latin typeface="Cambria Math" charset="0"/>
                        </a:rPr>
                        <m:t>𝑌</m:t>
                      </m:r>
                    </m:oMath>
                  </m:oMathPara>
                </a14:m>
                <a:endParaRPr lang="en-US" sz="4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3817745" y="3062328"/>
                <a:ext cx="4807523" cy="615553"/>
              </a:xfrm>
              <a:prstGeom prst="rect">
                <a:avLst/>
              </a:prstGeom>
              <a:blipFill rotWithShape="0">
                <a:blip r:embed="rId3"/>
                <a:stretch>
                  <a:fillRect/>
                </a:stretch>
              </a:blipFill>
            </p:spPr>
            <p:txBody>
              <a:bodyPr/>
              <a:lstStyle/>
              <a:p>
                <a:r>
                  <a:rPr lang="en-US">
                    <a:noFill/>
                  </a:rPr>
                  <a:t> </a:t>
                </a:r>
              </a:p>
            </p:txBody>
          </p:sp>
        </mc:Fallback>
      </mc:AlternateContent>
      <p:sp>
        <p:nvSpPr>
          <p:cNvPr id="13" name="TextBox 12"/>
          <p:cNvSpPr txBox="1"/>
          <p:nvPr/>
        </p:nvSpPr>
        <p:spPr>
          <a:xfrm>
            <a:off x="4459790" y="4277665"/>
            <a:ext cx="2977330" cy="1477328"/>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Unlikely to have an invertible solution (a ’singular matrix’. Even as k approaches n, we run the risk of having overly sensitive estimates.</a:t>
            </a:r>
          </a:p>
        </p:txBody>
      </p:sp>
    </p:spTree>
    <p:extLst>
      <p:ext uri="{BB962C8B-B14F-4D97-AF65-F5344CB8AC3E}">
        <p14:creationId xmlns:p14="http://schemas.microsoft.com/office/powerpoint/2010/main" val="159345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14</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6" name="Rectangle 5"/>
          <p:cNvSpPr/>
          <p:nvPr/>
        </p:nvSpPr>
        <p:spPr>
          <a:xfrm>
            <a:off x="4160961" y="4356560"/>
            <a:ext cx="5154489" cy="461665"/>
          </a:xfrm>
          <a:prstGeom prst="rect">
            <a:avLst/>
          </a:prstGeom>
          <a:solidFill>
            <a:schemeClr val="bg1"/>
          </a:solidFill>
        </p:spPr>
        <p:txBody>
          <a:bodyPr wrap="square">
            <a:spAutoFit/>
          </a:bodyPr>
          <a:lstStyle/>
          <a:p>
            <a:pPr marL="17463" lvl="0" indent="-17463" algn="ctr">
              <a:defRPr/>
            </a:pP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2" name="Rectangle 21"/>
          <p:cNvSpPr/>
          <p:nvPr/>
        </p:nvSpPr>
        <p:spPr>
          <a:xfrm>
            <a:off x="4160961" y="4356560"/>
            <a:ext cx="5154489" cy="461665"/>
          </a:xfrm>
          <a:prstGeom prst="rect">
            <a:avLst/>
          </a:prstGeom>
          <a:solidFill>
            <a:schemeClr val="bg1"/>
          </a:solidFill>
        </p:spPr>
        <p:txBody>
          <a:bodyPr wrap="square">
            <a:spAutoFit/>
          </a:bodyPr>
          <a:lstStyle/>
          <a:p>
            <a:pPr marL="17463" lvl="0" indent="-17463" algn="ctr">
              <a:defRPr/>
            </a:pP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3" name="TextBox 22"/>
          <p:cNvSpPr txBox="1"/>
          <p:nvPr/>
        </p:nvSpPr>
        <p:spPr>
          <a:xfrm>
            <a:off x="4897480" y="4088877"/>
            <a:ext cx="1472453" cy="923330"/>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Transpose of X multiplied by X</a:t>
            </a:r>
          </a:p>
        </p:txBody>
      </p:sp>
      <p:sp>
        <p:nvSpPr>
          <p:cNvPr id="24" name="Right Brace 23"/>
          <p:cNvSpPr/>
          <p:nvPr/>
        </p:nvSpPr>
        <p:spPr>
          <a:xfrm rot="5400000">
            <a:off x="5557950" y="3296320"/>
            <a:ext cx="231176" cy="1275230"/>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5400000">
            <a:off x="6282743" y="3681218"/>
            <a:ext cx="280932" cy="3169023"/>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5633706" y="5443727"/>
            <a:ext cx="1472453" cy="369332"/>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a:t>Inverse</a:t>
            </a:r>
            <a:endParaRPr lang="en-US" sz="1800" dirty="0"/>
          </a:p>
        </p:txBody>
      </p:sp>
      <mc:AlternateContent xmlns:mc="http://schemas.openxmlformats.org/markup-compatibility/2006" xmlns:a14="http://schemas.microsoft.com/office/drawing/2010/main">
        <mc:Choice Requires="a14">
          <p:sp>
            <p:nvSpPr>
              <p:cNvPr id="27" name="TextBox 26"/>
              <p:cNvSpPr txBox="1"/>
              <p:nvPr/>
            </p:nvSpPr>
            <p:spPr>
              <a:xfrm>
                <a:off x="3817745" y="3062328"/>
                <a:ext cx="4807523" cy="61555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4000" i="1" smtClean="0">
                              <a:latin typeface="Cambria Math" panose="02040503050406030204" pitchFamily="18" charset="0"/>
                            </a:rPr>
                          </m:ctrlPr>
                        </m:sSupPr>
                        <m:e>
                          <m:r>
                            <a:rPr lang="en-US" sz="4000" b="0" i="1" smtClean="0">
                              <a:latin typeface="Cambria Math" charset="0"/>
                            </a:rPr>
                            <m:t>𝑤</m:t>
                          </m:r>
                          <m:r>
                            <a:rPr lang="en-US" sz="4000" b="0" i="1" smtClean="0">
                              <a:latin typeface="Cambria Math" charset="0"/>
                            </a:rPr>
                            <m:t>= (</m:t>
                          </m:r>
                          <m:sSup>
                            <m:sSupPr>
                              <m:ctrlPr>
                                <a:rPr lang="en-US" sz="4000" i="1">
                                  <a:latin typeface="Cambria Math" panose="02040503050406030204" pitchFamily="18" charset="0"/>
                                </a:rPr>
                              </m:ctrlPr>
                            </m:sSupPr>
                            <m:e>
                              <m:r>
                                <a:rPr lang="en-US" sz="4000" i="1">
                                  <a:latin typeface="Cambria Math" charset="0"/>
                                </a:rPr>
                                <m:t>𝑋</m:t>
                              </m:r>
                            </m:e>
                            <m:sup>
                              <m:r>
                                <a:rPr lang="en-US" sz="4000" i="1">
                                  <a:latin typeface="Cambria Math" charset="0"/>
                                </a:rPr>
                                <m:t>′</m:t>
                              </m:r>
                            </m:sup>
                          </m:sSup>
                          <m:r>
                            <a:rPr lang="en-US" sz="4000" i="1">
                              <a:latin typeface="Cambria Math" charset="0"/>
                            </a:rPr>
                            <m:t>𝑋</m:t>
                          </m:r>
                          <m:r>
                            <a:rPr lang="en-US" sz="4000" b="0" i="1" smtClean="0">
                              <a:latin typeface="Cambria Math" charset="0"/>
                            </a:rPr>
                            <m:t>+</m:t>
                          </m:r>
                          <m:r>
                            <a:rPr lang="en-US" sz="4000" b="0" i="1" smtClean="0">
                              <a:latin typeface="Cambria Math" charset="0"/>
                              <a:ea typeface="Cambria Math" charset="0"/>
                              <a:cs typeface="Cambria Math" charset="0"/>
                            </a:rPr>
                            <m:t>𝜆</m:t>
                          </m:r>
                          <m:sSub>
                            <m:sSubPr>
                              <m:ctrlPr>
                                <a:rPr lang="en-US" sz="4000" b="0" i="1" smtClean="0">
                                  <a:latin typeface="Cambria Math" panose="02040503050406030204" pitchFamily="18" charset="0"/>
                                  <a:ea typeface="Cambria Math" charset="0"/>
                                  <a:cs typeface="Cambria Math" charset="0"/>
                                </a:rPr>
                              </m:ctrlPr>
                            </m:sSubPr>
                            <m:e>
                              <m:r>
                                <a:rPr lang="en-US" sz="4000" b="0" i="1" smtClean="0">
                                  <a:latin typeface="Cambria Math" charset="0"/>
                                  <a:ea typeface="Cambria Math" charset="0"/>
                                  <a:cs typeface="Cambria Math" charset="0"/>
                                </a:rPr>
                                <m:t>𝐼</m:t>
                              </m:r>
                            </m:e>
                            <m:sub>
                              <m:r>
                                <a:rPr lang="en-US" sz="4000" b="0" i="1" smtClean="0">
                                  <a:latin typeface="Cambria Math" charset="0"/>
                                  <a:ea typeface="Cambria Math" charset="0"/>
                                  <a:cs typeface="Cambria Math" charset="0"/>
                                </a:rPr>
                                <m:t>𝑘</m:t>
                              </m:r>
                            </m:sub>
                          </m:sSub>
                          <m:r>
                            <a:rPr lang="en-US" sz="4000" i="1">
                              <a:latin typeface="Cambria Math" charset="0"/>
                            </a:rPr>
                            <m:t>)</m:t>
                          </m:r>
                        </m:e>
                        <m:sup>
                          <m:r>
                            <a:rPr lang="en-US" sz="4000" b="0" i="1" smtClean="0">
                              <a:latin typeface="Cambria Math" charset="0"/>
                            </a:rPr>
                            <m:t>−1</m:t>
                          </m:r>
                        </m:sup>
                      </m:sSup>
                      <m:sSup>
                        <m:sSupPr>
                          <m:ctrlPr>
                            <a:rPr lang="en-US" sz="4000" b="0" i="1" smtClean="0">
                              <a:latin typeface="Cambria Math" panose="02040503050406030204" pitchFamily="18" charset="0"/>
                            </a:rPr>
                          </m:ctrlPr>
                        </m:sSupPr>
                        <m:e>
                          <m:r>
                            <a:rPr lang="en-US" sz="4000" b="0" i="1" smtClean="0">
                              <a:latin typeface="Cambria Math" charset="0"/>
                            </a:rPr>
                            <m:t>𝑋</m:t>
                          </m:r>
                        </m:e>
                        <m:sup>
                          <m:r>
                            <a:rPr lang="en-US" sz="4000" b="0" i="1" smtClean="0">
                              <a:latin typeface="Cambria Math" charset="0"/>
                            </a:rPr>
                            <m:t>′</m:t>
                          </m:r>
                        </m:sup>
                      </m:sSup>
                      <m:r>
                        <a:rPr lang="en-US" sz="4000" b="0" i="1" smtClean="0">
                          <a:latin typeface="Cambria Math" charset="0"/>
                        </a:rPr>
                        <m:t>𝑌</m:t>
                      </m:r>
                    </m:oMath>
                  </m:oMathPara>
                </a14:m>
                <a:endParaRPr lang="en-US" sz="4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3817745" y="3062328"/>
                <a:ext cx="4807523" cy="615553"/>
              </a:xfrm>
              <a:prstGeom prst="rect">
                <a:avLst/>
              </a:prstGeom>
              <a:blipFill rotWithShape="0">
                <a:blip r:embed="rId3"/>
                <a:stretch>
                  <a:fillRect r="-4816"/>
                </a:stretch>
              </a:blipFill>
            </p:spPr>
            <p:txBody>
              <a:bodyPr/>
              <a:lstStyle/>
              <a:p>
                <a:r>
                  <a:rPr lang="en-US">
                    <a:noFill/>
                  </a:rPr>
                  <a:t> </a:t>
                </a:r>
              </a:p>
            </p:txBody>
          </p:sp>
        </mc:Fallback>
      </mc:AlternateContent>
      <p:sp>
        <p:nvSpPr>
          <p:cNvPr id="29" name="TextBox 28"/>
          <p:cNvSpPr txBox="1"/>
          <p:nvPr/>
        </p:nvSpPr>
        <p:spPr>
          <a:xfrm>
            <a:off x="6231589" y="4107643"/>
            <a:ext cx="1472453" cy="369332"/>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Bias Term</a:t>
            </a:r>
          </a:p>
        </p:txBody>
      </p:sp>
      <p:sp>
        <p:nvSpPr>
          <p:cNvPr id="30" name="Right Brace 29"/>
          <p:cNvSpPr/>
          <p:nvPr/>
        </p:nvSpPr>
        <p:spPr>
          <a:xfrm rot="5400000">
            <a:off x="6875384" y="3388585"/>
            <a:ext cx="184865" cy="1089215"/>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rot="5400000">
            <a:off x="8261724" y="3471832"/>
            <a:ext cx="317974" cy="942319"/>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7704042" y="4125727"/>
            <a:ext cx="1472453" cy="923330"/>
          </a:xfrm>
          <a:prstGeom prst="rect">
            <a:avLst/>
          </a:prstGeom>
          <a:solidFill>
            <a:schemeClr val="bg1"/>
          </a:solidFill>
        </p:spPr>
        <p:txBody>
          <a:bodyPr wrap="square">
            <a:spAutoFit/>
          </a:bodyPr>
          <a:lstStyle>
            <a:defPPr>
              <a:defRPr lang="en-US"/>
            </a:defPPr>
            <a:lvl1pPr marL="17463" lvl="0" indent="-17463" algn="ctr">
              <a:defRPr sz="2400">
                <a:solidFill>
                  <a:schemeClr val="bg1">
                    <a:lumMod val="50000"/>
                  </a:schemeClr>
                </a:solidFill>
                <a:latin typeface="Helvetica Neue Thin" charset="0"/>
                <a:ea typeface="Helvetica Neue Thin" charset="0"/>
                <a:cs typeface="Helvetica Neue Thin" charset="0"/>
              </a:defRPr>
            </a:lvl1pPr>
          </a:lstStyle>
          <a:p>
            <a:r>
              <a:rPr lang="en-US" sz="1800" dirty="0"/>
              <a:t>Transpose of X multiplied by Y</a:t>
            </a:r>
          </a:p>
        </p:txBody>
      </p:sp>
      <p:sp>
        <p:nvSpPr>
          <p:cNvPr id="34" name="Rectangle 33"/>
          <p:cNvSpPr/>
          <p:nvPr/>
        </p:nvSpPr>
        <p:spPr>
          <a:xfrm>
            <a:off x="2747596" y="1497077"/>
            <a:ext cx="7351226" cy="1569660"/>
          </a:xfrm>
          <a:prstGeom prst="rect">
            <a:avLst/>
          </a:prstGeom>
          <a:solidFill>
            <a:schemeClr val="bg1"/>
          </a:solidFill>
        </p:spPr>
        <p:txBody>
          <a:bodyPr wrap="square">
            <a:spAutoFit/>
          </a:bodyPr>
          <a:lstStyle/>
          <a:p>
            <a:pPr marL="17463" lvl="0" indent="-17463" algn="ctr">
              <a:defRPr/>
            </a:pPr>
            <a:r>
              <a:rPr lang="en-US" sz="2400" b="1" dirty="0">
                <a:solidFill>
                  <a:schemeClr val="bg1">
                    <a:lumMod val="50000"/>
                  </a:schemeClr>
                </a:solidFill>
                <a:latin typeface="Helvetica Neue Thin" charset="0"/>
                <a:ea typeface="Helvetica Neue Thin" charset="0"/>
                <a:cs typeface="Helvetica Neue Thin" charset="0"/>
              </a:rPr>
              <a:t>Regularization in regression reduces noisy coefficients </a:t>
            </a:r>
            <a:r>
              <a:rPr lang="mr-IN" sz="2400" b="1" dirty="0">
                <a:solidFill>
                  <a:schemeClr val="bg1">
                    <a:lumMod val="50000"/>
                  </a:schemeClr>
                </a:solidFill>
                <a:latin typeface="Helvetica Neue Thin" charset="0"/>
                <a:ea typeface="Helvetica Neue Thin" charset="0"/>
                <a:cs typeface="Helvetica Neue Thin" charset="0"/>
              </a:rPr>
              <a:t>–</a:t>
            </a:r>
            <a:r>
              <a:rPr lang="en-US" sz="2400" b="1" dirty="0">
                <a:solidFill>
                  <a:schemeClr val="bg1">
                    <a:lumMod val="50000"/>
                  </a:schemeClr>
                </a:solidFill>
                <a:latin typeface="Helvetica Neue Thin" charset="0"/>
                <a:ea typeface="Helvetica Neue Thin" charset="0"/>
                <a:cs typeface="Helvetica Neue Thin" charset="0"/>
              </a:rPr>
              <a:t> cuts the slack.</a:t>
            </a:r>
          </a:p>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Add a bias term in the form of a constant times an identity matrix</a:t>
            </a:r>
          </a:p>
        </p:txBody>
      </p:sp>
    </p:spTree>
    <p:extLst>
      <p:ext uri="{BB962C8B-B14F-4D97-AF65-F5344CB8AC3E}">
        <p14:creationId xmlns:p14="http://schemas.microsoft.com/office/powerpoint/2010/main" val="99093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15</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10" name="Rectangle 9"/>
          <p:cNvSpPr/>
          <p:nvPr/>
        </p:nvSpPr>
        <p:spPr>
          <a:xfrm>
            <a:off x="2653330" y="653725"/>
            <a:ext cx="7330148" cy="830997"/>
          </a:xfrm>
          <a:prstGeom prst="rect">
            <a:avLst/>
          </a:prstGeom>
          <a:solidFill>
            <a:schemeClr val="bg1"/>
          </a:solidFill>
        </p:spPr>
        <p:txBody>
          <a:bodyPr wrap="square">
            <a:spAutoFit/>
          </a:bodyPr>
          <a:lstStyle/>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The bias term essentially equates to a constraint on the Total Sum of Squares:</a:t>
            </a:r>
          </a:p>
        </p:txBody>
      </p:sp>
      <mc:AlternateContent xmlns:mc="http://schemas.openxmlformats.org/markup-compatibility/2006" xmlns:a14="http://schemas.microsoft.com/office/drawing/2010/main">
        <mc:Choice Requires="a14">
          <p:sp>
            <p:nvSpPr>
              <p:cNvPr id="11" name="TextBox 10"/>
              <p:cNvSpPr txBox="1"/>
              <p:nvPr/>
            </p:nvSpPr>
            <p:spPr>
              <a:xfrm>
                <a:off x="3311064" y="1804353"/>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r>
                            <a:rPr lang="en-US" sz="2000" b="0" i="1" smtClean="0">
                              <a:latin typeface="Cambria Math" charset="0"/>
                            </a:rPr>
                            <m:t>+</m:t>
                          </m:r>
                          <m:r>
                            <a:rPr lang="en-US" sz="2000" b="0" i="1" smtClean="0">
                              <a:latin typeface="Cambria Math" charset="0"/>
                              <a:ea typeface="Cambria Math" charset="0"/>
                              <a:cs typeface="Cambria Math" charset="0"/>
                            </a:rPr>
                            <m:t>𝜆</m:t>
                          </m:r>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sSup>
                                <m:sSupPr>
                                  <m:ctrlPr>
                                    <a:rPr lang="en-US" sz="2000" i="1" smtClean="0">
                                      <a:latin typeface="Cambria Math" panose="02040503050406030204" pitchFamily="18" charset="0"/>
                                    </a:rPr>
                                  </m:ctrlPr>
                                </m:sSupPr>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e>
                                <m:sup>
                                  <m:r>
                                    <a:rPr lang="en-US" sz="2000" b="0" i="1" smtClean="0">
                                      <a:latin typeface="Cambria Math" charset="0"/>
                                    </a:rPr>
                                    <m:t>2</m:t>
                                  </m:r>
                                </m:sup>
                              </m:sSup>
                            </m:e>
                          </m:nary>
                        </m:e>
                      </m:nary>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311064" y="1804353"/>
                <a:ext cx="6570806" cy="1051635"/>
              </a:xfrm>
              <a:prstGeom prst="rect">
                <a:avLst/>
              </a:prstGeom>
              <a:blipFill rotWithShape="0">
                <a:blip r:embed="rId3"/>
                <a:stretch>
                  <a:fillRect/>
                </a:stretch>
              </a:blipFill>
            </p:spPr>
            <p:txBody>
              <a:bodyPr/>
              <a:lstStyle/>
              <a:p>
                <a:r>
                  <a:rPr lang="en-US">
                    <a:noFill/>
                  </a:rPr>
                  <a:t> </a:t>
                </a:r>
              </a:p>
            </p:txBody>
          </p:sp>
        </mc:Fallback>
      </mc:AlternateContent>
      <p:sp>
        <p:nvSpPr>
          <p:cNvPr id="13" name="Rectangle 12"/>
          <p:cNvSpPr/>
          <p:nvPr/>
        </p:nvSpPr>
        <p:spPr>
          <a:xfrm>
            <a:off x="2653330" y="3263731"/>
            <a:ext cx="7330148" cy="461665"/>
          </a:xfrm>
          <a:prstGeom prst="rect">
            <a:avLst/>
          </a:prstGeom>
          <a:solidFill>
            <a:schemeClr val="bg1"/>
          </a:solidFill>
        </p:spPr>
        <p:txBody>
          <a:bodyPr wrap="square">
            <a:spAutoFit/>
          </a:bodyPr>
          <a:lstStyle/>
          <a:p>
            <a:pPr marL="17463" lvl="0" indent="-17463" algn="ctr">
              <a:defRPr/>
            </a:pPr>
            <a:r>
              <a:rPr lang="en-US" sz="2400" b="1">
                <a:solidFill>
                  <a:schemeClr val="bg1">
                    <a:lumMod val="50000"/>
                  </a:schemeClr>
                </a:solidFill>
                <a:latin typeface="Helvetica Neue Thin" charset="0"/>
                <a:ea typeface="Helvetica Neue Thin" charset="0"/>
                <a:cs typeface="Helvetica Neue Thin" charset="0"/>
              </a:rPr>
              <a:t>or</a:t>
            </a:r>
            <a:endParaRPr lang="en-US" sz="2400" b="1" dirty="0">
              <a:solidFill>
                <a:schemeClr val="bg1">
                  <a:lumMod val="50000"/>
                </a:schemeClr>
              </a:solidFill>
              <a:latin typeface="Helvetica Neue Thin" charset="0"/>
              <a:ea typeface="Helvetica Neue Thin" charset="0"/>
              <a:cs typeface="Helvetica Neue Thin" charset="0"/>
            </a:endParaRPr>
          </a:p>
        </p:txBody>
      </p:sp>
      <mc:AlternateContent xmlns:mc="http://schemas.openxmlformats.org/markup-compatibility/2006" xmlns:a14="http://schemas.microsoft.com/office/drawing/2010/main">
        <mc:Choice Requires="a14">
          <p:sp>
            <p:nvSpPr>
              <p:cNvPr id="14" name="TextBox 13"/>
              <p:cNvSpPr txBox="1"/>
              <p:nvPr/>
            </p:nvSpPr>
            <p:spPr>
              <a:xfrm>
                <a:off x="3311064" y="3925883"/>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e>
                      </m:nary>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311064" y="3925883"/>
                <a:ext cx="6570806" cy="105163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394453" y="3978655"/>
                <a:ext cx="1589025" cy="998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is-IS" sz="2000" i="1" smtClean="0">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sSup>
                            <m:sSupPr>
                              <m:ctrlPr>
                                <a:rPr lang="en-US" sz="2000" i="1">
                                  <a:latin typeface="Cambria Math" panose="02040503050406030204" pitchFamily="18" charset="0"/>
                                </a:rPr>
                              </m:ctrlPr>
                            </m:sSupPr>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e>
                            <m:sup>
                              <m:r>
                                <a:rPr lang="en-US" sz="2000" i="1">
                                  <a:latin typeface="Cambria Math" charset="0"/>
                                </a:rPr>
                                <m:t>2</m:t>
                              </m:r>
                            </m:sup>
                          </m:sSup>
                          <m:r>
                            <a:rPr lang="en-US" sz="2000" b="0" i="1" smtClean="0">
                              <a:latin typeface="Cambria Math" charset="0"/>
                            </a:rPr>
                            <m:t>&lt;</m:t>
                          </m:r>
                          <m:r>
                            <a:rPr lang="en-US" sz="2000" b="0" i="1" smtClean="0">
                              <a:latin typeface="Cambria Math" charset="0"/>
                            </a:rPr>
                            <m:t>𝑐</m:t>
                          </m:r>
                        </m:e>
                      </m:nary>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394453" y="3978655"/>
                <a:ext cx="1589025" cy="998863"/>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6804837" y="4280817"/>
            <a:ext cx="1488008"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subject to</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2" name="Rectangle 11"/>
          <p:cNvSpPr/>
          <p:nvPr/>
        </p:nvSpPr>
        <p:spPr>
          <a:xfrm>
            <a:off x="8394453" y="5195656"/>
            <a:ext cx="3222798" cy="1015663"/>
          </a:xfrm>
          <a:prstGeom prst="rect">
            <a:avLst/>
          </a:prstGeom>
          <a:solidFill>
            <a:schemeClr val="bg1"/>
          </a:solidFill>
        </p:spPr>
        <p:txBody>
          <a:bodyPr wrap="square">
            <a:spAutoFit/>
          </a:bodyPr>
          <a:lstStyle/>
          <a:p>
            <a:pPr marL="17463" lvl="0" indent="-17463">
              <a:defRPr/>
            </a:pPr>
            <a:r>
              <a:rPr lang="en-US" sz="2000" dirty="0">
                <a:solidFill>
                  <a:schemeClr val="bg1">
                    <a:lumMod val="50000"/>
                  </a:schemeClr>
                </a:solidFill>
                <a:latin typeface="Helvetica Neue Thin" charset="0"/>
                <a:ea typeface="Helvetica Neue Thin" charset="0"/>
                <a:cs typeface="Helvetica Neue Thin" charset="0"/>
              </a:rPr>
              <a:t>Where c is a constant that is typically is identified through cross validation.</a:t>
            </a:r>
          </a:p>
        </p:txBody>
      </p:sp>
    </p:spTree>
    <p:extLst>
      <p:ext uri="{BB962C8B-B14F-4D97-AF65-F5344CB8AC3E}">
        <p14:creationId xmlns:p14="http://schemas.microsoft.com/office/powerpoint/2010/main" val="161896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16</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10" name="Rectangle 9"/>
          <p:cNvSpPr/>
          <p:nvPr/>
        </p:nvSpPr>
        <p:spPr>
          <a:xfrm>
            <a:off x="2653330" y="572958"/>
            <a:ext cx="7330148" cy="523220"/>
          </a:xfrm>
          <a:prstGeom prst="rect">
            <a:avLst/>
          </a:prstGeom>
          <a:solidFill>
            <a:schemeClr val="bg1"/>
          </a:solidFill>
        </p:spPr>
        <p:txBody>
          <a:bodyPr wrap="square">
            <a:spAutoFit/>
          </a:bodyPr>
          <a:lstStyle/>
          <a:p>
            <a:pPr marL="17463" lvl="0" indent="-17463" algn="ctr">
              <a:defRPr/>
            </a:pPr>
            <a:r>
              <a:rPr lang="en-US" sz="2800" dirty="0">
                <a:solidFill>
                  <a:schemeClr val="bg1">
                    <a:lumMod val="50000"/>
                  </a:schemeClr>
                </a:solidFill>
                <a:latin typeface="Helvetica Neue Thin" charset="0"/>
                <a:ea typeface="Helvetica Neue Thin" charset="0"/>
                <a:cs typeface="Helvetica Neue Thin" charset="0"/>
              </a:rPr>
              <a:t>What is this really saying?</a:t>
            </a:r>
          </a:p>
        </p:txBody>
      </p:sp>
      <mc:AlternateContent xmlns:mc="http://schemas.openxmlformats.org/markup-compatibility/2006" xmlns:a14="http://schemas.microsoft.com/office/drawing/2010/main">
        <mc:Choice Requires="a14">
          <p:sp>
            <p:nvSpPr>
              <p:cNvPr id="14" name="TextBox 13"/>
              <p:cNvSpPr txBox="1"/>
              <p:nvPr/>
            </p:nvSpPr>
            <p:spPr>
              <a:xfrm>
                <a:off x="3300873" y="1368552"/>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e>
                      </m:nary>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300873" y="1368552"/>
                <a:ext cx="6570806" cy="10516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394453" y="1361376"/>
                <a:ext cx="1589025" cy="998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is-IS" sz="2000" i="1" smtClean="0">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sSup>
                            <m:sSupPr>
                              <m:ctrlPr>
                                <a:rPr lang="en-US" sz="2000" i="1">
                                  <a:latin typeface="Cambria Math" panose="02040503050406030204" pitchFamily="18" charset="0"/>
                                </a:rPr>
                              </m:ctrlPr>
                            </m:sSupPr>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e>
                            <m:sup>
                              <m:r>
                                <a:rPr lang="en-US" sz="2000" i="1">
                                  <a:latin typeface="Cambria Math" charset="0"/>
                                </a:rPr>
                                <m:t>2</m:t>
                              </m:r>
                            </m:sup>
                          </m:sSup>
                          <m:r>
                            <a:rPr lang="en-US" sz="2000" b="0" i="1" smtClean="0">
                              <a:latin typeface="Cambria Math" charset="0"/>
                            </a:rPr>
                            <m:t>&lt;</m:t>
                          </m:r>
                          <m:r>
                            <a:rPr lang="en-US" sz="2000" b="0" i="1" smtClean="0">
                              <a:latin typeface="Cambria Math" charset="0"/>
                            </a:rPr>
                            <m:t>𝑐</m:t>
                          </m:r>
                        </m:e>
                      </m:nary>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394453" y="1361376"/>
                <a:ext cx="1589025" cy="998863"/>
              </a:xfrm>
              <a:prstGeom prst="rect">
                <a:avLst/>
              </a:prstGeom>
              <a:blipFill rotWithShape="0">
                <a:blip r:embed="rId4"/>
                <a:stretch>
                  <a:fillRect/>
                </a:stretch>
              </a:blipFill>
            </p:spPr>
            <p:txBody>
              <a:bodyPr/>
              <a:lstStyle/>
              <a:p>
                <a:r>
                  <a:rPr lang="en-US">
                    <a:noFill/>
                  </a:rPr>
                  <a:t> </a:t>
                </a:r>
              </a:p>
            </p:txBody>
          </p:sp>
        </mc:Fallback>
      </mc:AlternateContent>
      <p:sp>
        <p:nvSpPr>
          <p:cNvPr id="16" name="Rectangle 15"/>
          <p:cNvSpPr/>
          <p:nvPr/>
        </p:nvSpPr>
        <p:spPr>
          <a:xfrm>
            <a:off x="6804837" y="1663538"/>
            <a:ext cx="1488008"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subject to</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2" name="Rectangle 11"/>
          <p:cNvSpPr/>
          <p:nvPr/>
        </p:nvSpPr>
        <p:spPr>
          <a:xfrm>
            <a:off x="8030672" y="2902914"/>
            <a:ext cx="3222798" cy="400110"/>
          </a:xfrm>
          <a:prstGeom prst="rect">
            <a:avLst/>
          </a:prstGeom>
          <a:solidFill>
            <a:schemeClr val="bg1"/>
          </a:solidFill>
        </p:spPr>
        <p:txBody>
          <a:bodyPr wrap="square">
            <a:spAutoFit/>
          </a:bodyPr>
          <a:lstStyle/>
          <a:p>
            <a:pPr marL="17463" lvl="0" indent="-17463">
              <a:defRPr/>
            </a:pPr>
            <a:endParaRPr lang="en-US" sz="2000" dirty="0">
              <a:solidFill>
                <a:schemeClr val="bg1">
                  <a:lumMod val="50000"/>
                </a:schemeClr>
              </a:solidFill>
              <a:latin typeface="Helvetica Neue Thin" charset="0"/>
              <a:ea typeface="Helvetica Neue Thin" charset="0"/>
              <a:cs typeface="Helvetica Neue Thin" charset="0"/>
            </a:endParaRPr>
          </a:p>
        </p:txBody>
      </p:sp>
      <p:sp>
        <p:nvSpPr>
          <p:cNvPr id="3" name="Line Callout 2 2"/>
          <p:cNvSpPr/>
          <p:nvPr/>
        </p:nvSpPr>
        <p:spPr>
          <a:xfrm>
            <a:off x="9642070" y="2476756"/>
            <a:ext cx="2021609" cy="1058189"/>
          </a:xfrm>
          <a:prstGeom prst="borderCallout2">
            <a:avLst>
              <a:gd name="adj1" fmla="val 18750"/>
              <a:gd name="adj2" fmla="val -8333"/>
              <a:gd name="adj3" fmla="val 18750"/>
              <a:gd name="adj4" fmla="val -16667"/>
              <a:gd name="adj5" fmla="val -12317"/>
              <a:gd name="adj6" fmla="val -2641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Ok, team. We have to do more with less. </a:t>
            </a:r>
          </a:p>
        </p:txBody>
      </p:sp>
      <p:sp>
        <p:nvSpPr>
          <p:cNvPr id="15" name="Line Callout 2 14"/>
          <p:cNvSpPr/>
          <p:nvPr/>
        </p:nvSpPr>
        <p:spPr>
          <a:xfrm>
            <a:off x="5781469" y="3280130"/>
            <a:ext cx="2528113" cy="509630"/>
          </a:xfrm>
          <a:prstGeom prst="borderCallout2">
            <a:avLst>
              <a:gd name="adj1" fmla="val 18750"/>
              <a:gd name="adj2" fmla="val -8333"/>
              <a:gd name="adj3" fmla="val 18750"/>
              <a:gd name="adj4" fmla="val -16667"/>
              <a:gd name="adj5" fmla="val -139921"/>
              <a:gd name="adj6" fmla="val -27651"/>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Helvetica Neue Thin" charset="0"/>
                <a:ea typeface="Helvetica Neue Thin" charset="0"/>
                <a:cs typeface="Helvetica Neue Thin" charset="0"/>
              </a:rPr>
              <a:t>Yes’m</a:t>
            </a:r>
            <a:r>
              <a:rPr lang="en-US" dirty="0">
                <a:latin typeface="Helvetica Neue Thin" charset="0"/>
                <a:ea typeface="Helvetica Neue Thin" charset="0"/>
                <a:cs typeface="Helvetica Neue Thin" charset="0"/>
              </a:rPr>
              <a:t>!</a:t>
            </a:r>
          </a:p>
        </p:txBody>
      </p:sp>
      <p:sp>
        <p:nvSpPr>
          <p:cNvPr id="17" name="Line Callout 2 16"/>
          <p:cNvSpPr/>
          <p:nvPr/>
        </p:nvSpPr>
        <p:spPr>
          <a:xfrm>
            <a:off x="9642070" y="3705000"/>
            <a:ext cx="2021609" cy="733049"/>
          </a:xfrm>
          <a:prstGeom prst="borderCallout2">
            <a:avLst>
              <a:gd name="adj1" fmla="val 18750"/>
              <a:gd name="adj2" fmla="val -8333"/>
              <a:gd name="adj3" fmla="val 18750"/>
              <a:gd name="adj4" fmla="val -16667"/>
              <a:gd name="adj5" fmla="val -117931"/>
              <a:gd name="adj6" fmla="val -2842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How do we do if c = 0.9</a:t>
            </a:r>
          </a:p>
        </p:txBody>
      </p:sp>
      <p:sp>
        <p:nvSpPr>
          <p:cNvPr id="18" name="Line Callout 2 17"/>
          <p:cNvSpPr/>
          <p:nvPr/>
        </p:nvSpPr>
        <p:spPr>
          <a:xfrm>
            <a:off x="5764731" y="4071524"/>
            <a:ext cx="2528113" cy="509630"/>
          </a:xfrm>
          <a:prstGeom prst="borderCallout2">
            <a:avLst>
              <a:gd name="adj1" fmla="val 18750"/>
              <a:gd name="adj2" fmla="val -8333"/>
              <a:gd name="adj3" fmla="val 18750"/>
              <a:gd name="adj4" fmla="val -16667"/>
              <a:gd name="adj5" fmla="val -303396"/>
              <a:gd name="adj6" fmla="val -28888"/>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20 </a:t>
            </a:r>
            <a:r>
              <a:rPr lang="en-US" dirty="0" err="1">
                <a:latin typeface="Helvetica Neue Thin" charset="0"/>
                <a:ea typeface="Helvetica Neue Thin" charset="0"/>
                <a:cs typeface="Helvetica Neue Thin" charset="0"/>
              </a:rPr>
              <a:t>coefs</a:t>
            </a:r>
            <a:r>
              <a:rPr lang="en-US" dirty="0">
                <a:latin typeface="Helvetica Neue Thin" charset="0"/>
                <a:ea typeface="Helvetica Neue Thin" charset="0"/>
                <a:cs typeface="Helvetica Neue Thin" charset="0"/>
              </a:rPr>
              <a:t> left, MSE = 4 </a:t>
            </a:r>
          </a:p>
        </p:txBody>
      </p:sp>
      <p:sp>
        <p:nvSpPr>
          <p:cNvPr id="19" name="Line Callout 2 18"/>
          <p:cNvSpPr/>
          <p:nvPr/>
        </p:nvSpPr>
        <p:spPr>
          <a:xfrm>
            <a:off x="9642070" y="4671074"/>
            <a:ext cx="2021609" cy="528042"/>
          </a:xfrm>
          <a:prstGeom prst="borderCallout2">
            <a:avLst>
              <a:gd name="adj1" fmla="val 18750"/>
              <a:gd name="adj2" fmla="val -8333"/>
              <a:gd name="adj3" fmla="val 18750"/>
              <a:gd name="adj4" fmla="val -16667"/>
              <a:gd name="adj5" fmla="val -271858"/>
              <a:gd name="adj6" fmla="val -2942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How about c = 0.7</a:t>
            </a:r>
          </a:p>
        </p:txBody>
      </p:sp>
      <p:sp>
        <p:nvSpPr>
          <p:cNvPr id="20" name="Line Callout 2 19"/>
          <p:cNvSpPr/>
          <p:nvPr/>
        </p:nvSpPr>
        <p:spPr>
          <a:xfrm>
            <a:off x="5764731" y="4935095"/>
            <a:ext cx="2528113" cy="509630"/>
          </a:xfrm>
          <a:prstGeom prst="borderCallout2">
            <a:avLst>
              <a:gd name="adj1" fmla="val 18750"/>
              <a:gd name="adj2" fmla="val -8333"/>
              <a:gd name="adj3" fmla="val 18750"/>
              <a:gd name="adj4" fmla="val -16667"/>
              <a:gd name="adj5" fmla="val -303396"/>
              <a:gd name="adj6" fmla="val -28888"/>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15 </a:t>
            </a:r>
            <a:r>
              <a:rPr lang="en-US" dirty="0" err="1">
                <a:latin typeface="Helvetica Neue Thin" charset="0"/>
                <a:ea typeface="Helvetica Neue Thin" charset="0"/>
                <a:cs typeface="Helvetica Neue Thin" charset="0"/>
              </a:rPr>
              <a:t>coefs</a:t>
            </a:r>
            <a:r>
              <a:rPr lang="en-US" dirty="0">
                <a:latin typeface="Helvetica Neue Thin" charset="0"/>
                <a:ea typeface="Helvetica Neue Thin" charset="0"/>
                <a:cs typeface="Helvetica Neue Thin" charset="0"/>
              </a:rPr>
              <a:t> left, MSE = 3</a:t>
            </a:r>
          </a:p>
        </p:txBody>
      </p:sp>
      <p:sp>
        <p:nvSpPr>
          <p:cNvPr id="22" name="Line Callout 2 21"/>
          <p:cNvSpPr/>
          <p:nvPr/>
        </p:nvSpPr>
        <p:spPr>
          <a:xfrm>
            <a:off x="9642070" y="5376570"/>
            <a:ext cx="2021609" cy="528042"/>
          </a:xfrm>
          <a:prstGeom prst="borderCallout2">
            <a:avLst>
              <a:gd name="adj1" fmla="val 18750"/>
              <a:gd name="adj2" fmla="val -8333"/>
              <a:gd name="adj3" fmla="val 18750"/>
              <a:gd name="adj4" fmla="val -16667"/>
              <a:gd name="adj5" fmla="val -271858"/>
              <a:gd name="adj6" fmla="val -2942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How about c = 0.6</a:t>
            </a:r>
          </a:p>
        </p:txBody>
      </p:sp>
      <p:sp>
        <p:nvSpPr>
          <p:cNvPr id="23" name="Line Callout 2 22"/>
          <p:cNvSpPr/>
          <p:nvPr/>
        </p:nvSpPr>
        <p:spPr>
          <a:xfrm>
            <a:off x="5764731" y="5807622"/>
            <a:ext cx="2528113" cy="509630"/>
          </a:xfrm>
          <a:prstGeom prst="borderCallout2">
            <a:avLst>
              <a:gd name="adj1" fmla="val 18750"/>
              <a:gd name="adj2" fmla="val -8333"/>
              <a:gd name="adj3" fmla="val 18750"/>
              <a:gd name="adj4" fmla="val -16667"/>
              <a:gd name="adj5" fmla="val -303396"/>
              <a:gd name="adj6" fmla="val -28888"/>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10 </a:t>
            </a:r>
            <a:r>
              <a:rPr lang="en-US" dirty="0" err="1">
                <a:latin typeface="Helvetica Neue Thin" charset="0"/>
                <a:ea typeface="Helvetica Neue Thin" charset="0"/>
                <a:cs typeface="Helvetica Neue Thin" charset="0"/>
              </a:rPr>
              <a:t>coefs</a:t>
            </a:r>
            <a:r>
              <a:rPr lang="en-US" dirty="0">
                <a:latin typeface="Helvetica Neue Thin" charset="0"/>
                <a:ea typeface="Helvetica Neue Thin" charset="0"/>
                <a:cs typeface="Helvetica Neue Thin" charset="0"/>
              </a:rPr>
              <a:t> left, MSE = 3.5</a:t>
            </a:r>
          </a:p>
        </p:txBody>
      </p:sp>
      <p:sp>
        <p:nvSpPr>
          <p:cNvPr id="24" name="Line Callout 2 23"/>
          <p:cNvSpPr/>
          <p:nvPr/>
        </p:nvSpPr>
        <p:spPr>
          <a:xfrm>
            <a:off x="9642070" y="6141900"/>
            <a:ext cx="2021609" cy="528042"/>
          </a:xfrm>
          <a:prstGeom prst="borderCallout2">
            <a:avLst>
              <a:gd name="adj1" fmla="val 18750"/>
              <a:gd name="adj2" fmla="val -8333"/>
              <a:gd name="adj3" fmla="val 18750"/>
              <a:gd name="adj4" fmla="val -16667"/>
              <a:gd name="adj5" fmla="val -271858"/>
              <a:gd name="adj6" fmla="val -29429"/>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Thin" charset="0"/>
                <a:ea typeface="Helvetica Neue Thin" charset="0"/>
                <a:cs typeface="Helvetica Neue Thin" charset="0"/>
              </a:rPr>
              <a:t>Ok, c = 0.7 it is.</a:t>
            </a:r>
          </a:p>
        </p:txBody>
      </p:sp>
    </p:spTree>
    <p:extLst>
      <p:ext uri="{BB962C8B-B14F-4D97-AF65-F5344CB8AC3E}">
        <p14:creationId xmlns:p14="http://schemas.microsoft.com/office/powerpoint/2010/main" val="101461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17</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10" name="Rectangle 9"/>
          <p:cNvSpPr/>
          <p:nvPr/>
        </p:nvSpPr>
        <p:spPr>
          <a:xfrm>
            <a:off x="2551722" y="984346"/>
            <a:ext cx="7330148" cy="584775"/>
          </a:xfrm>
          <a:prstGeom prst="rect">
            <a:avLst/>
          </a:prstGeom>
          <a:solidFill>
            <a:schemeClr val="bg1"/>
          </a:solidFill>
        </p:spPr>
        <p:txBody>
          <a:bodyPr wrap="square">
            <a:spAutoFit/>
          </a:bodyPr>
          <a:lstStyle/>
          <a:p>
            <a:pPr marL="17463" lvl="0" indent="-17463" algn="ctr">
              <a:defRPr/>
            </a:pPr>
            <a:r>
              <a:rPr lang="en-US" sz="3200" dirty="0">
                <a:solidFill>
                  <a:schemeClr val="bg1">
                    <a:lumMod val="50000"/>
                  </a:schemeClr>
                </a:solidFill>
                <a:latin typeface="Helvetica Neue Thin" charset="0"/>
                <a:ea typeface="Helvetica Neue Thin" charset="0"/>
                <a:cs typeface="Helvetica Neue Thin" charset="0"/>
              </a:rPr>
              <a:t>Various types </a:t>
            </a:r>
            <a:r>
              <a:rPr lang="en-US" sz="3200">
                <a:solidFill>
                  <a:schemeClr val="bg1">
                    <a:lumMod val="50000"/>
                  </a:schemeClr>
                </a:solidFill>
                <a:latin typeface="Helvetica Neue Thin" charset="0"/>
                <a:ea typeface="Helvetica Neue Thin" charset="0"/>
                <a:cs typeface="Helvetica Neue Thin" charset="0"/>
              </a:rPr>
              <a:t>of regularization</a:t>
            </a:r>
            <a:endParaRPr lang="en-US" sz="3200" dirty="0">
              <a:solidFill>
                <a:schemeClr val="bg1">
                  <a:lumMod val="50000"/>
                </a:schemeClr>
              </a:solidFill>
              <a:latin typeface="Helvetica Neue Thin" charset="0"/>
              <a:ea typeface="Helvetica Neue Thin" charset="0"/>
              <a:cs typeface="Helvetica Neue Thin" charset="0"/>
            </a:endParaRPr>
          </a:p>
        </p:txBody>
      </p:sp>
      <mc:AlternateContent xmlns:mc="http://schemas.openxmlformats.org/markup-compatibility/2006" xmlns:a14="http://schemas.microsoft.com/office/drawing/2010/main">
        <mc:Choice Requires="a14">
          <p:sp>
            <p:nvSpPr>
              <p:cNvPr id="14" name="TextBox 13"/>
              <p:cNvSpPr txBox="1"/>
              <p:nvPr/>
            </p:nvSpPr>
            <p:spPr>
              <a:xfrm>
                <a:off x="3311064" y="1758935"/>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e>
                      </m:nary>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311064" y="1758935"/>
                <a:ext cx="6570806" cy="10516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043170" y="1831692"/>
                <a:ext cx="1589025" cy="998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is-IS" sz="2000" i="1" smtClean="0">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sSup>
                            <m:sSupPr>
                              <m:ctrlPr>
                                <a:rPr lang="en-US" sz="2000" i="1">
                                  <a:latin typeface="Cambria Math" panose="02040503050406030204" pitchFamily="18" charset="0"/>
                                </a:rPr>
                              </m:ctrlPr>
                            </m:sSupPr>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e>
                            <m:sup>
                              <m:r>
                                <a:rPr lang="en-US" sz="2000" i="1">
                                  <a:latin typeface="Cambria Math" charset="0"/>
                                </a:rPr>
                                <m:t>2</m:t>
                              </m:r>
                            </m:sup>
                          </m:sSup>
                          <m:r>
                            <a:rPr lang="en-US" sz="2000" b="0" i="1" smtClean="0">
                              <a:latin typeface="Cambria Math" charset="0"/>
                            </a:rPr>
                            <m:t>&lt;</m:t>
                          </m:r>
                          <m:r>
                            <a:rPr lang="en-US" sz="2000" b="0" i="1" smtClean="0">
                              <a:latin typeface="Cambria Math" charset="0"/>
                            </a:rPr>
                            <m:t>𝑐</m:t>
                          </m:r>
                        </m:e>
                      </m:nary>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8043170" y="1831692"/>
                <a:ext cx="1589025" cy="998863"/>
              </a:xfrm>
              <a:prstGeom prst="rect">
                <a:avLst/>
              </a:prstGeom>
              <a:blipFill rotWithShape="0">
                <a:blip r:embed="rId4"/>
                <a:stretch>
                  <a:fillRect/>
                </a:stretch>
              </a:blipFill>
            </p:spPr>
            <p:txBody>
              <a:bodyPr/>
              <a:lstStyle/>
              <a:p>
                <a:r>
                  <a:rPr lang="en-US">
                    <a:noFill/>
                  </a:rPr>
                  <a:t> </a:t>
                </a:r>
              </a:p>
            </p:txBody>
          </p:sp>
        </mc:Fallback>
      </mc:AlternateContent>
      <p:sp>
        <p:nvSpPr>
          <p:cNvPr id="16" name="Rectangle 15"/>
          <p:cNvSpPr/>
          <p:nvPr/>
        </p:nvSpPr>
        <p:spPr>
          <a:xfrm>
            <a:off x="6555162" y="2113869"/>
            <a:ext cx="1488008"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subject to</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2" name="Rectangle 11"/>
          <p:cNvSpPr/>
          <p:nvPr/>
        </p:nvSpPr>
        <p:spPr>
          <a:xfrm>
            <a:off x="528321" y="1916901"/>
            <a:ext cx="2385002" cy="1015663"/>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Ridge Regression</a:t>
            </a:r>
          </a:p>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a:t>
            </a:r>
            <a:r>
              <a:rPr lang="en-US" sz="2000" dirty="0" err="1">
                <a:solidFill>
                  <a:schemeClr val="bg1">
                    <a:lumMod val="50000"/>
                  </a:schemeClr>
                </a:solidFill>
                <a:latin typeface="Helvetica Neue Thin" charset="0"/>
                <a:ea typeface="Helvetica Neue Thin" charset="0"/>
                <a:cs typeface="Helvetica Neue Thin" charset="0"/>
              </a:rPr>
              <a:t>Hoerl</a:t>
            </a:r>
            <a:r>
              <a:rPr lang="en-US" sz="2000" dirty="0">
                <a:solidFill>
                  <a:schemeClr val="bg1">
                    <a:lumMod val="50000"/>
                  </a:schemeClr>
                </a:solidFill>
                <a:latin typeface="Helvetica Neue Thin" charset="0"/>
                <a:ea typeface="Helvetica Neue Thin" charset="0"/>
                <a:cs typeface="Helvetica Neue Thin" charset="0"/>
              </a:rPr>
              <a:t> and Kennard (1970)) </a:t>
            </a:r>
          </a:p>
        </p:txBody>
      </p:sp>
      <p:sp>
        <p:nvSpPr>
          <p:cNvPr id="15" name="Rectangle 14"/>
          <p:cNvSpPr/>
          <p:nvPr/>
        </p:nvSpPr>
        <p:spPr>
          <a:xfrm>
            <a:off x="361951" y="3070433"/>
            <a:ext cx="2551372" cy="1631216"/>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Least Absolute Shrinkage + </a:t>
            </a:r>
            <a:r>
              <a:rPr lang="en-US" sz="2000" b="1">
                <a:solidFill>
                  <a:schemeClr val="bg1">
                    <a:lumMod val="50000"/>
                  </a:schemeClr>
                </a:solidFill>
                <a:latin typeface="Helvetica Neue Thin" charset="0"/>
                <a:ea typeface="Helvetica Neue Thin" charset="0"/>
                <a:cs typeface="Helvetica Neue Thin" charset="0"/>
              </a:rPr>
              <a:t>Selection Operator (LASSO)</a:t>
            </a:r>
            <a:endParaRPr lang="en-US" sz="2000" b="1" dirty="0">
              <a:solidFill>
                <a:schemeClr val="bg1">
                  <a:lumMod val="50000"/>
                </a:schemeClr>
              </a:solidFill>
              <a:latin typeface="Helvetica Neue Thin" charset="0"/>
              <a:ea typeface="Helvetica Neue Thin" charset="0"/>
              <a:cs typeface="Helvetica Neue Thin" charset="0"/>
            </a:endParaRPr>
          </a:p>
          <a:p>
            <a:pPr marL="17463" indent="-17463" algn="r">
              <a:defRPr/>
            </a:pPr>
            <a:r>
              <a:rPr lang="en-US" sz="2000" dirty="0">
                <a:solidFill>
                  <a:schemeClr val="bg1">
                    <a:lumMod val="50000"/>
                  </a:schemeClr>
                </a:solidFill>
                <a:latin typeface="Helvetica Neue Thin" charset="0"/>
                <a:ea typeface="Helvetica Neue Thin" charset="0"/>
                <a:cs typeface="Helvetica Neue Thin" charset="0"/>
              </a:rPr>
              <a:t>(</a:t>
            </a:r>
            <a:r>
              <a:rPr lang="en-US" sz="2000" dirty="0" err="1">
                <a:solidFill>
                  <a:schemeClr val="bg1">
                    <a:lumMod val="50000"/>
                  </a:schemeClr>
                </a:solidFill>
                <a:latin typeface="Helvetica Neue Thin" charset="0"/>
                <a:ea typeface="Helvetica Neue Thin" charset="0"/>
                <a:cs typeface="Helvetica Neue Thin" charset="0"/>
              </a:rPr>
              <a:t>Tibshirani</a:t>
            </a:r>
            <a:r>
              <a:rPr lang="en-US" sz="2000" dirty="0">
                <a:solidFill>
                  <a:schemeClr val="bg1">
                    <a:lumMod val="50000"/>
                  </a:schemeClr>
                </a:solidFill>
                <a:latin typeface="Helvetica Neue Thin" charset="0"/>
                <a:ea typeface="Helvetica Neue Thin" charset="0"/>
                <a:cs typeface="Helvetica Neue Thin" charset="0"/>
              </a:rPr>
              <a:t>, 1996)</a:t>
            </a:r>
            <a:endParaRPr lang="en-US" sz="2000" b="1" dirty="0">
              <a:solidFill>
                <a:schemeClr val="bg1">
                  <a:lumMod val="50000"/>
                </a:schemeClr>
              </a:solidFill>
              <a:latin typeface="Helvetica Neue Thin" charset="0"/>
              <a:ea typeface="Helvetica Neue Thin" charset="0"/>
              <a:cs typeface="Helvetica Neue Thin" charset="0"/>
            </a:endParaRPr>
          </a:p>
        </p:txBody>
      </p:sp>
      <mc:AlternateContent xmlns:mc="http://schemas.openxmlformats.org/markup-compatibility/2006" xmlns:a14="http://schemas.microsoft.com/office/drawing/2010/main">
        <mc:Choice Requires="a14">
          <p:sp>
            <p:nvSpPr>
              <p:cNvPr id="17" name="TextBox 16"/>
              <p:cNvSpPr txBox="1"/>
              <p:nvPr/>
            </p:nvSpPr>
            <p:spPr>
              <a:xfrm>
                <a:off x="3209456" y="3165504"/>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e>
                      </m:nary>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209456" y="3165504"/>
                <a:ext cx="6570806" cy="105163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8043170" y="3219617"/>
                <a:ext cx="1469377" cy="998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is-IS" sz="2000" i="1" smtClean="0">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r>
                            <a:rPr lang="en-US" sz="2000" b="0" i="1" smtClean="0">
                              <a:latin typeface="Cambria Math" charset="0"/>
                            </a:rPr>
                            <m:t>&lt;</m:t>
                          </m:r>
                          <m:r>
                            <a:rPr lang="en-US" sz="2000" b="0" i="1" smtClean="0">
                              <a:latin typeface="Cambria Math" charset="0"/>
                            </a:rPr>
                            <m:t>𝑐</m:t>
                          </m:r>
                        </m:e>
                      </m:nary>
                    </m:oMath>
                  </m:oMathPara>
                </a14:m>
                <a:endParaRPr lang="en-US" sz="2000" dirty="0"/>
              </a:p>
            </p:txBody>
          </p:sp>
        </mc:Choice>
        <mc:Fallback xmlns="">
          <p:sp>
            <p:nvSpPr>
              <p:cNvPr id="18" name="Rectangle 17"/>
              <p:cNvSpPr>
                <a:spLocks noRot="1" noChangeAspect="1" noMove="1" noResize="1" noEditPoints="1" noAdjustHandles="1" noChangeArrowheads="1" noChangeShapeType="1" noTextEdit="1"/>
              </p:cNvSpPr>
              <p:nvPr/>
            </p:nvSpPr>
            <p:spPr>
              <a:xfrm>
                <a:off x="8043170" y="3219617"/>
                <a:ext cx="1469377" cy="998863"/>
              </a:xfrm>
              <a:prstGeom prst="rect">
                <a:avLst/>
              </a:prstGeom>
              <a:blipFill rotWithShape="0">
                <a:blip r:embed="rId6"/>
                <a:stretch>
                  <a:fillRect/>
                </a:stretch>
              </a:blipFill>
            </p:spPr>
            <p:txBody>
              <a:bodyPr/>
              <a:lstStyle/>
              <a:p>
                <a:r>
                  <a:rPr lang="en-US">
                    <a:noFill/>
                  </a:rPr>
                  <a:t> </a:t>
                </a:r>
              </a:p>
            </p:txBody>
          </p:sp>
        </mc:Fallback>
      </mc:AlternateContent>
      <p:sp>
        <p:nvSpPr>
          <p:cNvPr id="19" name="Rectangle 18"/>
          <p:cNvSpPr/>
          <p:nvPr/>
        </p:nvSpPr>
        <p:spPr>
          <a:xfrm>
            <a:off x="6453554" y="3520438"/>
            <a:ext cx="1488008"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subject to</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20" name="Rectangle 19"/>
          <p:cNvSpPr/>
          <p:nvPr/>
        </p:nvSpPr>
        <p:spPr>
          <a:xfrm>
            <a:off x="0" y="4839518"/>
            <a:ext cx="2913323" cy="1200329"/>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Elastic Net Regression</a:t>
            </a:r>
          </a:p>
          <a:p>
            <a:pPr marL="17463" lvl="0" indent="-17463" algn="r">
              <a:defRPr/>
            </a:pPr>
            <a:r>
              <a:rPr lang="en-US" sz="1600" dirty="0">
                <a:solidFill>
                  <a:schemeClr val="bg1">
                    <a:lumMod val="50000"/>
                  </a:schemeClr>
                </a:solidFill>
                <a:latin typeface="Helvetica Neue Thin" charset="0"/>
                <a:ea typeface="Helvetica Neue Thin" charset="0"/>
                <a:cs typeface="Helvetica Neue Thin" charset="0"/>
              </a:rPr>
              <a:t>(Hybrid of Ridge and LASSO </a:t>
            </a:r>
            <a:r>
              <a:rPr lang="mr-IN" sz="1600" dirty="0">
                <a:solidFill>
                  <a:schemeClr val="bg1">
                    <a:lumMod val="50000"/>
                  </a:schemeClr>
                </a:solidFill>
                <a:latin typeface="Helvetica Neue Thin" charset="0"/>
                <a:ea typeface="Helvetica Neue Thin" charset="0"/>
                <a:cs typeface="Helvetica Neue Thin" charset="0"/>
              </a:rPr>
              <a:t>–</a:t>
            </a:r>
            <a:r>
              <a:rPr lang="en-US" sz="1600" dirty="0">
                <a:solidFill>
                  <a:schemeClr val="bg1">
                    <a:lumMod val="50000"/>
                  </a:schemeClr>
                </a:solidFill>
                <a:latin typeface="Helvetica Neue Thin" charset="0"/>
                <a:ea typeface="Helvetica Neue Thin" charset="0"/>
                <a:cs typeface="Helvetica Neue Thin" charset="0"/>
              </a:rPr>
              <a:t> Zou + Hastie (2005))</a:t>
            </a:r>
          </a:p>
        </p:txBody>
      </p:sp>
      <mc:AlternateContent xmlns:mc="http://schemas.openxmlformats.org/markup-compatibility/2006" xmlns:a14="http://schemas.microsoft.com/office/drawing/2010/main">
        <mc:Choice Requires="a14">
          <p:sp>
            <p:nvSpPr>
              <p:cNvPr id="21" name="TextBox 20"/>
              <p:cNvSpPr txBox="1"/>
              <p:nvPr/>
            </p:nvSpPr>
            <p:spPr>
              <a:xfrm>
                <a:off x="3209456" y="4611494"/>
                <a:ext cx="6570806" cy="105163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charset="0"/>
                        </a:rPr>
                        <m:t>𝑇</m:t>
                      </m:r>
                      <m:r>
                        <a:rPr lang="en-US" sz="2000" b="0" i="1" smtClean="0">
                          <a:latin typeface="Cambria Math" charset="0"/>
                        </a:rPr>
                        <m:t>𝑆𝑆</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is-IS" sz="2000" b="0" i="1" smtClean="0">
                                  <a:latin typeface="Cambria Math" panose="02040503050406030204" pitchFamily="18" charset="0"/>
                                </a:rPr>
                              </m:ctrlPr>
                            </m:sSupPr>
                            <m:e>
                              <m:d>
                                <m:dPr>
                                  <m:ctrlPr>
                                    <a:rPr lang="mr-IN"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charset="0"/>
                                        </a:rPr>
                                        <m:t>𝑦</m:t>
                                      </m:r>
                                    </m:e>
                                    <m:sub>
                                      <m:r>
                                        <a:rPr lang="en-US" sz="2000" b="0" i="1" smtClean="0">
                                          <a:latin typeface="Cambria Math" charset="0"/>
                                        </a:rPr>
                                        <m:t>𝑖</m:t>
                                      </m:r>
                                    </m:sub>
                                  </m:sSub>
                                  <m:r>
                                    <a:rPr lang="en-U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𝑗</m:t>
                                      </m:r>
                                      <m:r>
                                        <a:rPr lang="en-US" sz="2000" b="0" i="1" smtClean="0">
                                          <a:latin typeface="Cambria Math" charset="0"/>
                                        </a:rPr>
                                        <m:t>=1</m:t>
                                      </m:r>
                                    </m:sub>
                                    <m:sup>
                                      <m:r>
                                        <a:rPr lang="en-US" sz="2000" b="0" i="1" smtClean="0">
                                          <a:latin typeface="Cambria Math" charset="0"/>
                                        </a:rPr>
                                        <m:t>𝑘</m:t>
                                      </m:r>
                                    </m:sup>
                                    <m:e>
                                      <m:sSub>
                                        <m:sSubPr>
                                          <m:ctrlPr>
                                            <a:rPr lang="en-US" sz="2000" i="1">
                                              <a:latin typeface="Cambria Math" panose="02040503050406030204" pitchFamily="18" charset="0"/>
                                            </a:rPr>
                                          </m:ctrlPr>
                                        </m:sSubPr>
                                        <m:e>
                                          <m:r>
                                            <a:rPr lang="en-US" sz="2000" b="0" i="1" smtClean="0">
                                              <a:latin typeface="Cambria Math" charset="0"/>
                                            </a:rPr>
                                            <m:t>𝑥</m:t>
                                          </m:r>
                                        </m:e>
                                        <m:sub>
                                          <m:r>
                                            <a:rPr lang="en-US" sz="2000" i="1">
                                              <a:latin typeface="Cambria Math" charset="0"/>
                                            </a:rPr>
                                            <m:t>𝑖</m:t>
                                          </m:r>
                                          <m:r>
                                            <a:rPr lang="en-US" sz="2000" b="0" i="1" smtClean="0">
                                              <a:latin typeface="Cambria Math" charset="0"/>
                                            </a:rPr>
                                            <m:t>𝑗</m:t>
                                          </m:r>
                                        </m:sub>
                                      </m:sSub>
                                      <m:sSub>
                                        <m:sSubPr>
                                          <m:ctrlPr>
                                            <a:rPr lang="en-US" sz="2000" i="1">
                                              <a:latin typeface="Cambria Math" panose="02040503050406030204" pitchFamily="18" charset="0"/>
                                            </a:rPr>
                                          </m:ctrlPr>
                                        </m:sSubPr>
                                        <m:e>
                                          <m:r>
                                            <a:rPr lang="en-US" sz="2000" b="0" i="1" smtClean="0">
                                              <a:latin typeface="Cambria Math" charset="0"/>
                                            </a:rPr>
                                            <m:t>𝑤</m:t>
                                          </m:r>
                                        </m:e>
                                        <m:sub>
                                          <m:r>
                                            <a:rPr lang="en-US" sz="2000" b="0" i="1" smtClean="0">
                                              <a:latin typeface="Cambria Math" charset="0"/>
                                            </a:rPr>
                                            <m:t>𝑗</m:t>
                                          </m:r>
                                        </m:sub>
                                      </m:sSub>
                                    </m:e>
                                  </m:nary>
                                </m:e>
                              </m:d>
                            </m:e>
                            <m:sup>
                              <m:r>
                                <a:rPr lang="en-US" sz="2000" b="0" i="1" smtClean="0">
                                  <a:latin typeface="Cambria Math" charset="0"/>
                                </a:rPr>
                                <m:t>2</m:t>
                              </m:r>
                            </m:sup>
                          </m:sSup>
                        </m:e>
                      </m:nary>
                    </m:oMath>
                  </m:oMathPara>
                </a14:m>
                <a:endParaRPr 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209456" y="4611494"/>
                <a:ext cx="6570806" cy="105163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8043170" y="4684251"/>
                <a:ext cx="3594382" cy="998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is-IS" sz="2000" i="1" smtClean="0">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𝑘</m:t>
                          </m:r>
                        </m:sup>
                        <m:e>
                          <m:d>
                            <m:dPr>
                              <m:ctrlPr>
                                <a:rPr lang="mr-IN" sz="200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ea typeface="Cambria Math" charset="0"/>
                                      <a:cs typeface="Cambria Math" charset="0"/>
                                    </a:rPr>
                                    <m:t>∝</m:t>
                                  </m:r>
                                </m:e>
                              </m:d>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r>
                                <a:rPr lang="en-US" sz="2000" i="1">
                                  <a:latin typeface="Cambria Math" charset="0"/>
                                </a:rPr>
                                <m:t>+ </m:t>
                              </m:r>
                              <m:r>
                                <a:rPr lang="en-US" sz="2000" i="1">
                                  <a:latin typeface="Cambria Math" charset="0"/>
                                  <a:ea typeface="Cambria Math" charset="0"/>
                                  <a:cs typeface="Cambria Math" charset="0"/>
                                </a:rPr>
                                <m:t>∝</m:t>
                              </m:r>
                              <m:sSup>
                                <m:sSupPr>
                                  <m:ctrlPr>
                                    <a:rPr lang="en-US" sz="2000" i="1">
                                      <a:latin typeface="Cambria Math" panose="02040503050406030204" pitchFamily="18" charset="0"/>
                                    </a:rPr>
                                  </m:ctrlPr>
                                </m:sSupPr>
                                <m:e>
                                  <m:d>
                                    <m:dPr>
                                      <m:begChr m:val="|"/>
                                      <m:endChr m:val="|"/>
                                      <m:ctrlPr>
                                        <a:rPr lang="hr-HR"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charset="0"/>
                                            </a:rPr>
                                            <m:t>𝑤</m:t>
                                          </m:r>
                                        </m:e>
                                        <m:sub>
                                          <m:r>
                                            <a:rPr lang="en-US" sz="2000" i="1">
                                              <a:latin typeface="Cambria Math" charset="0"/>
                                            </a:rPr>
                                            <m:t>𝑗</m:t>
                                          </m:r>
                                        </m:sub>
                                      </m:sSub>
                                    </m:e>
                                  </m:d>
                                </m:e>
                                <m:sup>
                                  <m:r>
                                    <a:rPr lang="en-US" sz="2000" i="1">
                                      <a:latin typeface="Cambria Math" charset="0"/>
                                    </a:rPr>
                                    <m:t>2</m:t>
                                  </m:r>
                                </m:sup>
                              </m:sSup>
                            </m:e>
                          </m:d>
                          <m:r>
                            <a:rPr lang="en-US" sz="2000" b="0" i="1" smtClean="0">
                              <a:latin typeface="Cambria Math" charset="0"/>
                            </a:rPr>
                            <m:t>&lt;</m:t>
                          </m:r>
                          <m:r>
                            <a:rPr lang="en-US" sz="2000" b="0" i="1" smtClean="0">
                              <a:latin typeface="Cambria Math" charset="0"/>
                            </a:rPr>
                            <m:t>𝑐</m:t>
                          </m:r>
                        </m:e>
                      </m:nary>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8043170" y="4684251"/>
                <a:ext cx="3594382" cy="998863"/>
              </a:xfrm>
              <a:prstGeom prst="rect">
                <a:avLst/>
              </a:prstGeom>
              <a:blipFill rotWithShape="0">
                <a:blip r:embed="rId8"/>
                <a:stretch>
                  <a:fillRect/>
                </a:stretch>
              </a:blipFill>
            </p:spPr>
            <p:txBody>
              <a:bodyPr/>
              <a:lstStyle/>
              <a:p>
                <a:r>
                  <a:rPr lang="en-US">
                    <a:noFill/>
                  </a:rPr>
                  <a:t> </a:t>
                </a:r>
              </a:p>
            </p:txBody>
          </p:sp>
        </mc:Fallback>
      </mc:AlternateContent>
      <p:sp>
        <p:nvSpPr>
          <p:cNvPr id="23" name="Rectangle 22"/>
          <p:cNvSpPr/>
          <p:nvPr/>
        </p:nvSpPr>
        <p:spPr>
          <a:xfrm>
            <a:off x="6453554" y="4966428"/>
            <a:ext cx="1488008"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subject to</a:t>
            </a:r>
          </a:p>
        </p:txBody>
      </p:sp>
    </p:spTree>
    <p:extLst>
      <p:ext uri="{BB962C8B-B14F-4D97-AF65-F5344CB8AC3E}">
        <p14:creationId xmlns:p14="http://schemas.microsoft.com/office/powerpoint/2010/main" val="31686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18</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10" name="Rectangle 9"/>
          <p:cNvSpPr/>
          <p:nvPr/>
        </p:nvSpPr>
        <p:spPr>
          <a:xfrm>
            <a:off x="2551722" y="647638"/>
            <a:ext cx="7330148" cy="584775"/>
          </a:xfrm>
          <a:prstGeom prst="rect">
            <a:avLst/>
          </a:prstGeom>
          <a:solidFill>
            <a:schemeClr val="bg1"/>
          </a:solidFill>
        </p:spPr>
        <p:txBody>
          <a:bodyPr wrap="square">
            <a:spAutoFit/>
          </a:bodyPr>
          <a:lstStyle/>
          <a:p>
            <a:pPr marL="17463" lvl="0" indent="-17463" algn="ctr">
              <a:defRPr/>
            </a:pPr>
            <a:r>
              <a:rPr lang="en-US" sz="3200" dirty="0">
                <a:solidFill>
                  <a:schemeClr val="bg1">
                    <a:lumMod val="50000"/>
                  </a:schemeClr>
                </a:solidFill>
                <a:latin typeface="Helvetica Neue Thin" charset="0"/>
                <a:ea typeface="Helvetica Neue Thin" charset="0"/>
                <a:cs typeface="Helvetica Neue Thin" charset="0"/>
              </a:rPr>
              <a:t>Various types </a:t>
            </a:r>
            <a:r>
              <a:rPr lang="en-US" sz="3200">
                <a:solidFill>
                  <a:schemeClr val="bg1">
                    <a:lumMod val="50000"/>
                  </a:schemeClr>
                </a:solidFill>
                <a:latin typeface="Helvetica Neue Thin" charset="0"/>
                <a:ea typeface="Helvetica Neue Thin" charset="0"/>
                <a:cs typeface="Helvetica Neue Thin" charset="0"/>
              </a:rPr>
              <a:t>of regularization</a:t>
            </a:r>
            <a:endParaRPr lang="en-US" sz="3200" dirty="0">
              <a:solidFill>
                <a:schemeClr val="bg1">
                  <a:lumMod val="50000"/>
                </a:schemeClr>
              </a:solidFill>
              <a:latin typeface="Helvetica Neue Thin" charset="0"/>
              <a:ea typeface="Helvetica Neue Thin" charset="0"/>
              <a:cs typeface="Helvetica Neue Thin" charset="0"/>
            </a:endParaRPr>
          </a:p>
        </p:txBody>
      </p:sp>
      <p:sp>
        <p:nvSpPr>
          <p:cNvPr id="12" name="Rectangle 11"/>
          <p:cNvSpPr/>
          <p:nvPr/>
        </p:nvSpPr>
        <p:spPr>
          <a:xfrm>
            <a:off x="528321" y="1916901"/>
            <a:ext cx="2385002" cy="1015663"/>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Ridge Regression</a:t>
            </a:r>
          </a:p>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a:t>
            </a:r>
            <a:r>
              <a:rPr lang="en-US" sz="2000" dirty="0" err="1">
                <a:solidFill>
                  <a:schemeClr val="bg1">
                    <a:lumMod val="50000"/>
                  </a:schemeClr>
                </a:solidFill>
                <a:latin typeface="Helvetica Neue Thin" charset="0"/>
                <a:ea typeface="Helvetica Neue Thin" charset="0"/>
                <a:cs typeface="Helvetica Neue Thin" charset="0"/>
              </a:rPr>
              <a:t>Hoerl</a:t>
            </a:r>
            <a:r>
              <a:rPr lang="en-US" sz="2000" dirty="0">
                <a:solidFill>
                  <a:schemeClr val="bg1">
                    <a:lumMod val="50000"/>
                  </a:schemeClr>
                </a:solidFill>
                <a:latin typeface="Helvetica Neue Thin" charset="0"/>
                <a:ea typeface="Helvetica Neue Thin" charset="0"/>
                <a:cs typeface="Helvetica Neue Thin" charset="0"/>
              </a:rPr>
              <a:t> and Kennard (1970)) </a:t>
            </a:r>
          </a:p>
        </p:txBody>
      </p:sp>
      <p:sp>
        <p:nvSpPr>
          <p:cNvPr id="15" name="Rectangle 14"/>
          <p:cNvSpPr/>
          <p:nvPr/>
        </p:nvSpPr>
        <p:spPr>
          <a:xfrm>
            <a:off x="361951" y="3070433"/>
            <a:ext cx="2551372" cy="1631216"/>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Least Absolute Shrinkage + </a:t>
            </a:r>
            <a:r>
              <a:rPr lang="en-US" sz="2000" b="1">
                <a:solidFill>
                  <a:schemeClr val="bg1">
                    <a:lumMod val="50000"/>
                  </a:schemeClr>
                </a:solidFill>
                <a:latin typeface="Helvetica Neue Thin" charset="0"/>
                <a:ea typeface="Helvetica Neue Thin" charset="0"/>
                <a:cs typeface="Helvetica Neue Thin" charset="0"/>
              </a:rPr>
              <a:t>Selection Operator (LASSO)</a:t>
            </a:r>
            <a:endParaRPr lang="en-US" sz="2000" b="1" dirty="0">
              <a:solidFill>
                <a:schemeClr val="bg1">
                  <a:lumMod val="50000"/>
                </a:schemeClr>
              </a:solidFill>
              <a:latin typeface="Helvetica Neue Thin" charset="0"/>
              <a:ea typeface="Helvetica Neue Thin" charset="0"/>
              <a:cs typeface="Helvetica Neue Thin" charset="0"/>
            </a:endParaRPr>
          </a:p>
          <a:p>
            <a:pPr marL="17463" indent="-17463" algn="r">
              <a:defRPr/>
            </a:pPr>
            <a:r>
              <a:rPr lang="en-US" sz="2000" dirty="0">
                <a:solidFill>
                  <a:schemeClr val="bg1">
                    <a:lumMod val="50000"/>
                  </a:schemeClr>
                </a:solidFill>
                <a:latin typeface="Helvetica Neue Thin" charset="0"/>
                <a:ea typeface="Helvetica Neue Thin" charset="0"/>
                <a:cs typeface="Helvetica Neue Thin" charset="0"/>
              </a:rPr>
              <a:t>(</a:t>
            </a:r>
            <a:r>
              <a:rPr lang="en-US" sz="2000" dirty="0" err="1">
                <a:solidFill>
                  <a:schemeClr val="bg1">
                    <a:lumMod val="50000"/>
                  </a:schemeClr>
                </a:solidFill>
                <a:latin typeface="Helvetica Neue Thin" charset="0"/>
                <a:ea typeface="Helvetica Neue Thin" charset="0"/>
                <a:cs typeface="Helvetica Neue Thin" charset="0"/>
              </a:rPr>
              <a:t>Tibshirani</a:t>
            </a:r>
            <a:r>
              <a:rPr lang="en-US" sz="2000" dirty="0">
                <a:solidFill>
                  <a:schemeClr val="bg1">
                    <a:lumMod val="50000"/>
                  </a:schemeClr>
                </a:solidFill>
                <a:latin typeface="Helvetica Neue Thin" charset="0"/>
                <a:ea typeface="Helvetica Neue Thin" charset="0"/>
                <a:cs typeface="Helvetica Neue Thin" charset="0"/>
              </a:rPr>
              <a:t>, 1996)</a:t>
            </a:r>
            <a:endParaRPr lang="en-US" sz="2000" b="1" dirty="0">
              <a:solidFill>
                <a:schemeClr val="bg1">
                  <a:lumMod val="50000"/>
                </a:schemeClr>
              </a:solidFill>
              <a:latin typeface="Helvetica Neue Thin" charset="0"/>
              <a:ea typeface="Helvetica Neue Thin" charset="0"/>
              <a:cs typeface="Helvetica Neue Thin" charset="0"/>
            </a:endParaRPr>
          </a:p>
        </p:txBody>
      </p:sp>
      <p:sp>
        <p:nvSpPr>
          <p:cNvPr id="20" name="Rectangle 19"/>
          <p:cNvSpPr/>
          <p:nvPr/>
        </p:nvSpPr>
        <p:spPr>
          <a:xfrm>
            <a:off x="0" y="4839518"/>
            <a:ext cx="2913323" cy="1200329"/>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Elastic Net Regression</a:t>
            </a:r>
          </a:p>
          <a:p>
            <a:pPr marL="17463" lvl="0" indent="-17463" algn="r">
              <a:defRPr/>
            </a:pPr>
            <a:r>
              <a:rPr lang="en-US" sz="1600" dirty="0">
                <a:solidFill>
                  <a:schemeClr val="bg1">
                    <a:lumMod val="50000"/>
                  </a:schemeClr>
                </a:solidFill>
                <a:latin typeface="Helvetica Neue Thin" charset="0"/>
                <a:ea typeface="Helvetica Neue Thin" charset="0"/>
                <a:cs typeface="Helvetica Neue Thin" charset="0"/>
              </a:rPr>
              <a:t>(Hybrid of Ridge and LASSO </a:t>
            </a:r>
            <a:r>
              <a:rPr lang="mr-IN" sz="1600" dirty="0">
                <a:solidFill>
                  <a:schemeClr val="bg1">
                    <a:lumMod val="50000"/>
                  </a:schemeClr>
                </a:solidFill>
                <a:latin typeface="Helvetica Neue Thin" charset="0"/>
                <a:ea typeface="Helvetica Neue Thin" charset="0"/>
                <a:cs typeface="Helvetica Neue Thin" charset="0"/>
              </a:rPr>
              <a:t>–</a:t>
            </a:r>
            <a:r>
              <a:rPr lang="en-US" sz="1600" dirty="0">
                <a:solidFill>
                  <a:schemeClr val="bg1">
                    <a:lumMod val="50000"/>
                  </a:schemeClr>
                </a:solidFill>
                <a:latin typeface="Helvetica Neue Thin" charset="0"/>
                <a:ea typeface="Helvetica Neue Thin" charset="0"/>
                <a:cs typeface="Helvetica Neue Thin" charset="0"/>
              </a:rPr>
              <a:t> Zou + Hastie (2005))</a:t>
            </a:r>
          </a:p>
        </p:txBody>
      </p:sp>
      <p:sp>
        <p:nvSpPr>
          <p:cNvPr id="24" name="Rectangle 23"/>
          <p:cNvSpPr/>
          <p:nvPr/>
        </p:nvSpPr>
        <p:spPr>
          <a:xfrm>
            <a:off x="3441644" y="1919667"/>
            <a:ext cx="2385002" cy="400110"/>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L2-norm</a:t>
            </a:r>
          </a:p>
        </p:txBody>
      </p:sp>
      <p:sp>
        <p:nvSpPr>
          <p:cNvPr id="25" name="Rectangle 24"/>
          <p:cNvSpPr/>
          <p:nvPr/>
        </p:nvSpPr>
        <p:spPr>
          <a:xfrm>
            <a:off x="3275274" y="3070433"/>
            <a:ext cx="2551372" cy="400110"/>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L-1 norm</a:t>
            </a:r>
          </a:p>
        </p:txBody>
      </p:sp>
      <p:sp>
        <p:nvSpPr>
          <p:cNvPr id="26" name="Rectangle 25"/>
          <p:cNvSpPr/>
          <p:nvPr/>
        </p:nvSpPr>
        <p:spPr>
          <a:xfrm>
            <a:off x="3657600" y="4839518"/>
            <a:ext cx="2169046" cy="1015663"/>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Weighted average of L1- and L2- norms</a:t>
            </a:r>
            <a:endParaRPr lang="en-US" sz="1600" dirty="0">
              <a:solidFill>
                <a:schemeClr val="bg1">
                  <a:lumMod val="50000"/>
                </a:schemeClr>
              </a:solidFill>
              <a:latin typeface="Helvetica Neue Thin" charset="0"/>
              <a:ea typeface="Helvetica Neue Thin" charset="0"/>
              <a:cs typeface="Helvetica Neue Thin" charset="0"/>
            </a:endParaRPr>
          </a:p>
        </p:txBody>
      </p:sp>
      <p:sp>
        <p:nvSpPr>
          <p:cNvPr id="27" name="Rectangle 26"/>
          <p:cNvSpPr/>
          <p:nvPr/>
        </p:nvSpPr>
        <p:spPr>
          <a:xfrm>
            <a:off x="2704122" y="674279"/>
            <a:ext cx="7330148" cy="584775"/>
          </a:xfrm>
          <a:prstGeom prst="rect">
            <a:avLst/>
          </a:prstGeom>
          <a:solidFill>
            <a:schemeClr val="bg1"/>
          </a:solidFill>
        </p:spPr>
        <p:txBody>
          <a:bodyPr wrap="square">
            <a:spAutoFit/>
          </a:bodyPr>
          <a:lstStyle/>
          <a:p>
            <a:pPr marL="17463" lvl="0" indent="-17463" algn="ctr">
              <a:defRPr/>
            </a:pPr>
            <a:r>
              <a:rPr lang="en-US" sz="3200" dirty="0">
                <a:solidFill>
                  <a:schemeClr val="bg1">
                    <a:lumMod val="50000"/>
                  </a:schemeClr>
                </a:solidFill>
                <a:latin typeface="Helvetica Neue Thin" charset="0"/>
                <a:ea typeface="Helvetica Neue Thin" charset="0"/>
                <a:cs typeface="Helvetica Neue Thin" charset="0"/>
              </a:rPr>
              <a:t>The Details</a:t>
            </a:r>
          </a:p>
        </p:txBody>
      </p:sp>
      <p:sp>
        <p:nvSpPr>
          <p:cNvPr id="28" name="Rectangle 27"/>
          <p:cNvSpPr/>
          <p:nvPr/>
        </p:nvSpPr>
        <p:spPr>
          <a:xfrm>
            <a:off x="361950" y="1384813"/>
            <a:ext cx="2551373" cy="400110"/>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Methods</a:t>
            </a:r>
          </a:p>
        </p:txBody>
      </p:sp>
      <p:sp>
        <p:nvSpPr>
          <p:cNvPr id="29" name="Rectangle 28"/>
          <p:cNvSpPr/>
          <p:nvPr/>
        </p:nvSpPr>
        <p:spPr>
          <a:xfrm>
            <a:off x="3275273" y="1374080"/>
            <a:ext cx="2738064" cy="400110"/>
          </a:xfrm>
          <a:prstGeom prst="rect">
            <a:avLst/>
          </a:prstGeom>
          <a:solidFill>
            <a:schemeClr val="bg1"/>
          </a:solidFill>
        </p:spPr>
        <p:txBody>
          <a:bodyPr wrap="square">
            <a:spAutoFit/>
          </a:bodyPr>
          <a:lstStyle/>
          <a:p>
            <a:pPr marL="17463" lvl="0" indent="-17463" algn="r">
              <a:defRPr/>
            </a:pPr>
            <a:r>
              <a:rPr lang="en-US" sz="2000" b="1">
                <a:solidFill>
                  <a:schemeClr val="bg1">
                    <a:lumMod val="50000"/>
                  </a:schemeClr>
                </a:solidFill>
                <a:latin typeface="Helvetica Neue Thin" charset="0"/>
                <a:ea typeface="Helvetica Neue Thin" charset="0"/>
                <a:cs typeface="Helvetica Neue Thin" charset="0"/>
              </a:rPr>
              <a:t>Mathematical Driver</a:t>
            </a:r>
            <a:endParaRPr lang="en-US" sz="2000" b="1" dirty="0">
              <a:solidFill>
                <a:schemeClr val="bg1">
                  <a:lumMod val="50000"/>
                </a:schemeClr>
              </a:solidFill>
              <a:latin typeface="Helvetica Neue Thin" charset="0"/>
              <a:ea typeface="Helvetica Neue Thin" charset="0"/>
              <a:cs typeface="Helvetica Neue Thin" charset="0"/>
            </a:endParaRPr>
          </a:p>
        </p:txBody>
      </p:sp>
      <p:cxnSp>
        <p:nvCxnSpPr>
          <p:cNvPr id="5" name="Straight Connector 4"/>
          <p:cNvCxnSpPr/>
          <p:nvPr/>
        </p:nvCxnSpPr>
        <p:spPr>
          <a:xfrm>
            <a:off x="0" y="2962421"/>
            <a:ext cx="91019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1784923"/>
            <a:ext cx="12618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4701649"/>
            <a:ext cx="92682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188596" y="1358172"/>
            <a:ext cx="2551373" cy="400110"/>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Usage</a:t>
            </a:r>
          </a:p>
        </p:txBody>
      </p:sp>
      <p:sp>
        <p:nvSpPr>
          <p:cNvPr id="33" name="Rectangle 32"/>
          <p:cNvSpPr/>
          <p:nvPr/>
        </p:nvSpPr>
        <p:spPr>
          <a:xfrm>
            <a:off x="6144740" y="1885041"/>
            <a:ext cx="3319130" cy="1015663"/>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Handles multicollinearity</a:t>
            </a:r>
            <a:r>
              <a:rPr lang="en-US" sz="2000">
                <a:solidFill>
                  <a:schemeClr val="bg1">
                    <a:lumMod val="50000"/>
                  </a:schemeClr>
                </a:solidFill>
                <a:latin typeface="Helvetica Neue Thin" charset="0"/>
                <a:ea typeface="Helvetica Neue Thin" charset="0"/>
                <a:cs typeface="Helvetica Neue Thin" charset="0"/>
              </a:rPr>
              <a:t>, does </a:t>
            </a:r>
            <a:r>
              <a:rPr lang="en-US" sz="2000" dirty="0">
                <a:solidFill>
                  <a:schemeClr val="bg1">
                    <a:lumMod val="50000"/>
                  </a:schemeClr>
                </a:solidFill>
                <a:latin typeface="Helvetica Neue Thin" charset="0"/>
                <a:ea typeface="Helvetica Neue Thin" charset="0"/>
                <a:cs typeface="Helvetica Neue Thin" charset="0"/>
              </a:rPr>
              <a:t>not to conduct variable selection</a:t>
            </a:r>
          </a:p>
        </p:txBody>
      </p:sp>
      <p:sp>
        <p:nvSpPr>
          <p:cNvPr id="34" name="Rectangle 33"/>
          <p:cNvSpPr/>
          <p:nvPr/>
        </p:nvSpPr>
        <p:spPr>
          <a:xfrm>
            <a:off x="5823137" y="3035807"/>
            <a:ext cx="3691232" cy="707886"/>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k &gt; n, but also conduct variable selection</a:t>
            </a:r>
          </a:p>
        </p:txBody>
      </p:sp>
      <p:sp>
        <p:nvSpPr>
          <p:cNvPr id="35" name="Rectangle 34"/>
          <p:cNvSpPr/>
          <p:nvPr/>
        </p:nvSpPr>
        <p:spPr>
          <a:xfrm>
            <a:off x="6260227" y="4804892"/>
            <a:ext cx="3138095" cy="707886"/>
          </a:xfrm>
          <a:prstGeom prst="rect">
            <a:avLst/>
          </a:prstGeom>
          <a:solidFill>
            <a:schemeClr val="bg1"/>
          </a:solidFill>
        </p:spPr>
        <p:txBody>
          <a:bodyPr wrap="square">
            <a:spAutoFit/>
          </a:bodyPr>
          <a:lstStyle/>
          <a:p>
            <a:pPr marL="17463" lvl="0" indent="-17463" algn="r">
              <a:defRPr/>
            </a:pPr>
            <a:r>
              <a:rPr lang="en-US" sz="2000" dirty="0">
                <a:solidFill>
                  <a:schemeClr val="bg1">
                    <a:lumMod val="50000"/>
                  </a:schemeClr>
                </a:solidFill>
                <a:latin typeface="Helvetica Neue Thin" charset="0"/>
                <a:ea typeface="Helvetica Neue Thin" charset="0"/>
                <a:cs typeface="Helvetica Neue Thin" charset="0"/>
              </a:rPr>
              <a:t>Borrow properties from each LASSO and Ridge</a:t>
            </a:r>
            <a:endParaRPr lang="en-US" sz="1600" dirty="0">
              <a:solidFill>
                <a:schemeClr val="bg1">
                  <a:lumMod val="50000"/>
                </a:schemeClr>
              </a:solidFill>
              <a:latin typeface="Helvetica Neue Thin" charset="0"/>
              <a:ea typeface="Helvetica Neue Thin" charset="0"/>
              <a:cs typeface="Helvetica Neue Thin" charset="0"/>
            </a:endParaRPr>
          </a:p>
        </p:txBody>
      </p:sp>
      <p:sp>
        <p:nvSpPr>
          <p:cNvPr id="36" name="Rectangle 35"/>
          <p:cNvSpPr/>
          <p:nvPr/>
        </p:nvSpPr>
        <p:spPr>
          <a:xfrm>
            <a:off x="9101919" y="1371440"/>
            <a:ext cx="2551373" cy="400110"/>
          </a:xfrm>
          <a:prstGeom prst="rect">
            <a:avLst/>
          </a:prstGeom>
          <a:solidFill>
            <a:schemeClr val="bg1"/>
          </a:solidFill>
        </p:spPr>
        <p:txBody>
          <a:bodyPr wrap="square">
            <a:spAutoFit/>
          </a:bodyPr>
          <a:lstStyle/>
          <a:p>
            <a:pPr marL="17463" lvl="0" indent="-17463" algn="r">
              <a:defRPr/>
            </a:pPr>
            <a:r>
              <a:rPr lang="en-US" sz="2000" b="1" dirty="0">
                <a:solidFill>
                  <a:schemeClr val="bg1">
                    <a:lumMod val="50000"/>
                  </a:schemeClr>
                </a:solidFill>
                <a:latin typeface="Helvetica Neue Thin" charset="0"/>
                <a:ea typeface="Helvetica Neue Thin" charset="0"/>
                <a:cs typeface="Helvetica Neue Thin" charset="0"/>
              </a:rPr>
              <a:t>Comments</a:t>
            </a:r>
          </a:p>
        </p:txBody>
      </p:sp>
      <p:sp>
        <p:nvSpPr>
          <p:cNvPr id="43" name="Rectangle 42"/>
          <p:cNvSpPr/>
          <p:nvPr/>
        </p:nvSpPr>
        <p:spPr>
          <a:xfrm>
            <a:off x="9484246" y="4803787"/>
            <a:ext cx="2169046" cy="338554"/>
          </a:xfrm>
          <a:prstGeom prst="rect">
            <a:avLst/>
          </a:prstGeom>
          <a:solidFill>
            <a:schemeClr val="bg1"/>
          </a:solidFill>
        </p:spPr>
        <p:txBody>
          <a:bodyPr wrap="square">
            <a:spAutoFit/>
          </a:bodyPr>
          <a:lstStyle/>
          <a:p>
            <a:pPr marL="17463" lvl="0" indent="-17463" algn="r">
              <a:defRPr/>
            </a:pPr>
            <a:endParaRPr lang="en-US" sz="16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98917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19</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pic>
        <p:nvPicPr>
          <p:cNvPr id="50" name="Picture 4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10" y="1108435"/>
            <a:ext cx="11381943" cy="5265386"/>
          </a:xfrm>
          <a:prstGeom prst="rect">
            <a:avLst/>
          </a:prstGeom>
        </p:spPr>
      </p:pic>
      <p:sp>
        <p:nvSpPr>
          <p:cNvPr id="14" name="Rectangle 13"/>
          <p:cNvSpPr/>
          <p:nvPr/>
        </p:nvSpPr>
        <p:spPr>
          <a:xfrm>
            <a:off x="2551722" y="295321"/>
            <a:ext cx="7330148" cy="954107"/>
          </a:xfrm>
          <a:prstGeom prst="rect">
            <a:avLst/>
          </a:prstGeom>
          <a:solidFill>
            <a:schemeClr val="bg1"/>
          </a:solidFill>
        </p:spPr>
        <p:txBody>
          <a:bodyPr wrap="square">
            <a:spAutoFit/>
          </a:bodyPr>
          <a:lstStyle/>
          <a:p>
            <a:pPr marL="17463" lvl="0" indent="-17463" algn="ctr">
              <a:defRPr/>
            </a:pPr>
            <a:r>
              <a:rPr lang="en-US" sz="2800" b="1" dirty="0">
                <a:solidFill>
                  <a:schemeClr val="bg1">
                    <a:lumMod val="50000"/>
                  </a:schemeClr>
                </a:solidFill>
                <a:latin typeface="Helvetica Neue Thin" charset="0"/>
                <a:ea typeface="Helvetica Neue Thin" charset="0"/>
                <a:cs typeface="Helvetica Neue Thin" charset="0"/>
              </a:rPr>
              <a:t>Geometric Interpretation of </a:t>
            </a:r>
          </a:p>
          <a:p>
            <a:pPr marL="17463" lvl="0" indent="-17463" algn="ctr">
              <a:defRPr/>
            </a:pPr>
            <a:r>
              <a:rPr lang="en-US" sz="2800" b="1" dirty="0">
                <a:solidFill>
                  <a:schemeClr val="bg1">
                    <a:lumMod val="50000"/>
                  </a:schemeClr>
                </a:solidFill>
                <a:latin typeface="Helvetica Neue Thin" charset="0"/>
                <a:ea typeface="Helvetica Neue Thin" charset="0"/>
                <a:cs typeface="Helvetica Neue Thin" charset="0"/>
              </a:rPr>
              <a:t>Ridge + LASSO</a:t>
            </a:r>
          </a:p>
        </p:txBody>
      </p:sp>
      <p:sp>
        <p:nvSpPr>
          <p:cNvPr id="15" name="Rectangle 14"/>
          <p:cNvSpPr/>
          <p:nvPr/>
        </p:nvSpPr>
        <p:spPr>
          <a:xfrm>
            <a:off x="6621882" y="5963309"/>
            <a:ext cx="3735070" cy="707886"/>
          </a:xfrm>
          <a:prstGeom prst="rect">
            <a:avLst/>
          </a:prstGeom>
          <a:solidFill>
            <a:schemeClr val="bg1"/>
          </a:solidFill>
        </p:spPr>
        <p:txBody>
          <a:bodyPr wrap="square">
            <a:spAutoFit/>
          </a:bodyPr>
          <a:lstStyle/>
          <a:p>
            <a:pPr marL="17463" lvl="0" indent="-17463" algn="ctr">
              <a:defRPr/>
            </a:pPr>
            <a:r>
              <a:rPr lang="en-US" sz="2000" dirty="0">
                <a:solidFill>
                  <a:schemeClr val="bg1">
                    <a:lumMod val="50000"/>
                  </a:schemeClr>
                </a:solidFill>
                <a:latin typeface="Helvetica Neue Thin" charset="0"/>
                <a:ea typeface="Helvetica Neue Thin" charset="0"/>
                <a:cs typeface="Helvetica Neue Thin" charset="0"/>
              </a:rPr>
              <a:t>It is possible that a coefficient can be exactly  ‘zeroed’ out</a:t>
            </a:r>
          </a:p>
        </p:txBody>
      </p:sp>
    </p:spTree>
    <p:extLst>
      <p:ext uri="{BB962C8B-B14F-4D97-AF65-F5344CB8AC3E}">
        <p14:creationId xmlns:p14="http://schemas.microsoft.com/office/powerpoint/2010/main" val="36633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tx2"/>
                </a:solidFill>
                <a:latin typeface="Avenir Book" charset="0"/>
                <a:ea typeface="Avenir Book" charset="0"/>
                <a:cs typeface="Avenir Book" charset="0"/>
              </a:rPr>
              <a:t>Homework #3</a:t>
            </a:r>
          </a:p>
          <a:p>
            <a:pPr marL="571500" indent="-571500">
              <a:buFont typeface="Arial" charset="0"/>
              <a:buChar char="•"/>
            </a:pPr>
            <a:r>
              <a:rPr lang="en-US" sz="3600" dirty="0">
                <a:solidFill>
                  <a:schemeClr val="bg1">
                    <a:lumMod val="50000"/>
                  </a:schemeClr>
                </a:solidFill>
                <a:latin typeface="Avenir Book" charset="0"/>
                <a:ea typeface="Avenir Book" charset="0"/>
                <a:cs typeface="Avenir Book" charset="0"/>
              </a:rPr>
              <a:t>Regularization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a:t>
            </a:fld>
            <a:endParaRPr lang="en-US"/>
          </a:p>
        </p:txBody>
      </p:sp>
      <p:sp>
        <p:nvSpPr>
          <p:cNvPr id="8" name="Rectangle 7"/>
          <p:cNvSpPr/>
          <p:nvPr/>
        </p:nvSpPr>
        <p:spPr>
          <a:xfrm>
            <a:off x="185753" y="6354246"/>
            <a:ext cx="4044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a:t>
            </a:r>
            <a:endParaRPr lang="en-US" dirty="0">
              <a:solidFill>
                <a:schemeClr val="bg1">
                  <a:lumMod val="75000"/>
                </a:schemeClr>
              </a:solidFill>
            </a:endParaRPr>
          </a:p>
        </p:txBody>
      </p:sp>
    </p:spTree>
    <p:extLst>
      <p:ext uri="{BB962C8B-B14F-4D97-AF65-F5344CB8AC3E}">
        <p14:creationId xmlns:p14="http://schemas.microsoft.com/office/powerpoint/2010/main" val="334828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20</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 Process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629" y="1130546"/>
            <a:ext cx="6013450" cy="87537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696" y="5449904"/>
            <a:ext cx="4932844" cy="75583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3" y="4198165"/>
            <a:ext cx="2908569" cy="88579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629" y="3740527"/>
            <a:ext cx="1806616" cy="513646"/>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1" b="3639"/>
          <a:stretch/>
        </p:blipFill>
        <p:spPr>
          <a:xfrm>
            <a:off x="7849166" y="4293679"/>
            <a:ext cx="3525451" cy="46981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9400" y="3769537"/>
            <a:ext cx="3005246" cy="505690"/>
          </a:xfrm>
          <a:prstGeom prst="rect">
            <a:avLst/>
          </a:prstGeom>
        </p:spPr>
      </p:pic>
      <p:sp>
        <p:nvSpPr>
          <p:cNvPr id="3" name="Rectangle 2"/>
          <p:cNvSpPr/>
          <p:nvPr/>
        </p:nvSpPr>
        <p:spPr>
          <a:xfrm>
            <a:off x="615185" y="1134247"/>
            <a:ext cx="6304355" cy="857355"/>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2">
                    <a:lumMod val="50000"/>
                  </a:schemeClr>
                </a:solidFill>
                <a:latin typeface="Avenir Book" charset="0"/>
                <a:ea typeface="Avenir Book" charset="0"/>
                <a:cs typeface="Avenir Book" charset="0"/>
              </a:rPr>
              <a:t>Training model</a:t>
            </a:r>
          </a:p>
        </p:txBody>
      </p:sp>
      <p:sp>
        <p:nvSpPr>
          <p:cNvPr id="18" name="Rectangle 17"/>
          <p:cNvSpPr/>
          <p:nvPr/>
        </p:nvSpPr>
        <p:spPr>
          <a:xfrm>
            <a:off x="615185" y="2085844"/>
            <a:ext cx="6304355" cy="115563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Objective</a:t>
            </a:r>
            <a:r>
              <a:rPr lang="en-US" b="1">
                <a:solidFill>
                  <a:schemeClr val="accent2">
                    <a:lumMod val="50000"/>
                  </a:schemeClr>
                </a:solidFill>
                <a:latin typeface="Avenir Book" charset="0"/>
                <a:ea typeface="Avenir Book" charset="0"/>
                <a:cs typeface="Avenir Book" charset="0"/>
              </a:rPr>
              <a:t>: Select </a:t>
            </a:r>
            <a:r>
              <a:rPr lang="en-US" b="1" dirty="0" err="1">
                <a:solidFill>
                  <a:schemeClr val="accent2">
                    <a:lumMod val="50000"/>
                  </a:schemeClr>
                </a:solidFill>
                <a:latin typeface="Avenir Book" charset="0"/>
                <a:ea typeface="Avenir Book" charset="0"/>
                <a:cs typeface="Avenir Book" charset="0"/>
              </a:rPr>
              <a:t>ƛ</a:t>
            </a:r>
            <a:r>
              <a:rPr lang="en-US" b="1" dirty="0">
                <a:solidFill>
                  <a:schemeClr val="accent2">
                    <a:lumMod val="50000"/>
                  </a:schemeClr>
                </a:solidFill>
                <a:latin typeface="Avenir Book" charset="0"/>
                <a:ea typeface="Avenir Book" charset="0"/>
                <a:cs typeface="Avenir Book" charset="0"/>
              </a:rPr>
              <a:t> through cross validation, minimize MSE </a:t>
            </a:r>
          </a:p>
        </p:txBody>
      </p:sp>
      <p:sp>
        <p:nvSpPr>
          <p:cNvPr id="19" name="Rectangle 18"/>
          <p:cNvSpPr/>
          <p:nvPr/>
        </p:nvSpPr>
        <p:spPr>
          <a:xfrm>
            <a:off x="615185" y="5174157"/>
            <a:ext cx="6304355" cy="966911"/>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Prediction: Results in a linear equation that produces Y-hat</a:t>
            </a:r>
          </a:p>
        </p:txBody>
      </p:sp>
      <p:sp>
        <p:nvSpPr>
          <p:cNvPr id="20" name="Rectangle 19"/>
          <p:cNvSpPr/>
          <p:nvPr/>
        </p:nvSpPr>
        <p:spPr>
          <a:xfrm>
            <a:off x="615185" y="3323846"/>
            <a:ext cx="6304355" cy="1760110"/>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Evaluate Trained Model</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9555" y="4820066"/>
            <a:ext cx="3666826" cy="617014"/>
          </a:xfrm>
          <a:prstGeom prst="rect">
            <a:avLst/>
          </a:prstGeom>
        </p:spPr>
      </p:pic>
      <p:sp>
        <p:nvSpPr>
          <p:cNvPr id="22" name="Rectangle 21"/>
          <p:cNvSpPr/>
          <p:nvPr/>
        </p:nvSpPr>
        <p:spPr>
          <a:xfrm>
            <a:off x="7663498" y="3864782"/>
            <a:ext cx="3983568" cy="200757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a:solidFill>
                  <a:schemeClr val="accent1"/>
                </a:solidFill>
                <a:latin typeface="Avenir Book" charset="0"/>
                <a:ea typeface="Avenir Book" charset="0"/>
                <a:cs typeface="Avenir Book" charset="0"/>
              </a:rPr>
              <a:t>Benchmark error </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1"/>
            <a:endCxn id="18" idx="1"/>
          </p:cNvCxnSpPr>
          <p:nvPr/>
        </p:nvCxnSpPr>
        <p:spPr>
          <a:xfrm rot="10800000" flipV="1">
            <a:off x="615185" y="1562925"/>
            <a:ext cx="12700" cy="110073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8" idx="3"/>
            <a:endCxn id="20" idx="3"/>
          </p:cNvCxnSpPr>
          <p:nvPr/>
        </p:nvCxnSpPr>
        <p:spPr>
          <a:xfrm>
            <a:off x="6919540" y="2663661"/>
            <a:ext cx="12700" cy="15402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0" idx="1"/>
            <a:endCxn id="19" idx="1"/>
          </p:cNvCxnSpPr>
          <p:nvPr/>
        </p:nvCxnSpPr>
        <p:spPr>
          <a:xfrm rot="10800000" flipV="1">
            <a:off x="615185" y="4203901"/>
            <a:ext cx="12700" cy="145371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9" idx="3"/>
            <a:endCxn id="22" idx="1"/>
          </p:cNvCxnSpPr>
          <p:nvPr/>
        </p:nvCxnSpPr>
        <p:spPr>
          <a:xfrm flipV="1">
            <a:off x="6919540" y="4868571"/>
            <a:ext cx="743958" cy="7890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8198660" y="1846950"/>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Book" charset="0"/>
                <a:ea typeface="Avenir Book" charset="0"/>
                <a:cs typeface="Avenir Book" charset="0"/>
              </a:rPr>
              <a:t>If Error </a:t>
            </a:r>
            <a:r>
              <a:rPr lang="en-US" b="1">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16200000" flipV="1">
            <a:off x="9385864" y="3595364"/>
            <a:ext cx="537187" cy="16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1"/>
            <a:endCxn id="3" idx="3"/>
          </p:cNvCxnSpPr>
          <p:nvPr/>
        </p:nvCxnSpPr>
        <p:spPr>
          <a:xfrm rot="10800000">
            <a:off x="6919540" y="1562925"/>
            <a:ext cx="1279120" cy="10243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1108604" y="903497"/>
            <a:ext cx="266013" cy="1683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735650" y="352289"/>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Done!</a:t>
            </a:r>
          </a:p>
        </p:txBody>
      </p:sp>
      <p:sp>
        <p:nvSpPr>
          <p:cNvPr id="64" name="Rectangle 63"/>
          <p:cNvSpPr/>
          <p:nvPr/>
        </p:nvSpPr>
        <p:spPr>
          <a:xfrm>
            <a:off x="2915443" y="340458"/>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Start</a:t>
            </a:r>
          </a:p>
        </p:txBody>
      </p:sp>
      <p:cxnSp>
        <p:nvCxnSpPr>
          <p:cNvPr id="65" name="Elbow Connector 64"/>
          <p:cNvCxnSpPr>
            <a:stCxn id="64" idx="2"/>
            <a:endCxn id="3" idx="0"/>
          </p:cNvCxnSpPr>
          <p:nvPr/>
        </p:nvCxnSpPr>
        <p:spPr>
          <a:xfrm rot="16200000" flipH="1">
            <a:off x="3646072" y="1012955"/>
            <a:ext cx="242581"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591572" y="2072649"/>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1"/>
                </a:solidFill>
                <a:latin typeface="Avenir Book" charset="0"/>
                <a:ea typeface="Avenir Book" charset="0"/>
                <a:cs typeface="Avenir Book" charset="0"/>
              </a:rPr>
              <a:t>N</a:t>
            </a:r>
            <a:endParaRPr lang="en-US" sz="2400" dirty="0">
              <a:solidFill>
                <a:schemeClr val="accent1"/>
              </a:solidFill>
              <a:latin typeface="Avenir Book" charset="0"/>
              <a:ea typeface="Avenir Book" charset="0"/>
              <a:cs typeface="Avenir Book" charset="0"/>
            </a:endParaRPr>
          </a:p>
        </p:txBody>
      </p:sp>
      <p:sp>
        <p:nvSpPr>
          <p:cNvPr id="81" name="Rectangle 80"/>
          <p:cNvSpPr/>
          <p:nvPr/>
        </p:nvSpPr>
        <p:spPr>
          <a:xfrm>
            <a:off x="10777900" y="2041410"/>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Y</a:t>
            </a:r>
          </a:p>
        </p:txBody>
      </p:sp>
      <mc:AlternateContent xmlns:mc="http://schemas.openxmlformats.org/markup-compatibility/2006" xmlns:a14="http://schemas.microsoft.com/office/drawing/2010/main">
        <mc:Choice Requires="a14">
          <p:sp>
            <p:nvSpPr>
              <p:cNvPr id="34" name="TextBox 33"/>
              <p:cNvSpPr txBox="1"/>
              <p:nvPr/>
            </p:nvSpPr>
            <p:spPr>
              <a:xfrm>
                <a:off x="1935068" y="2380235"/>
                <a:ext cx="4218962" cy="7360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400" i="1" smtClean="0">
                          <a:latin typeface="Cambria Math" charset="0"/>
                        </a:rPr>
                        <m:t>𝑇</m:t>
                      </m:r>
                      <m:r>
                        <a:rPr lang="en-US" sz="1400" b="0" i="1" smtClean="0">
                          <a:latin typeface="Cambria Math" charset="0"/>
                        </a:rPr>
                        <m:t>𝑆𝑆</m:t>
                      </m:r>
                      <m:r>
                        <a:rPr lang="en-US" sz="1400" b="0" i="1" smtClean="0">
                          <a:latin typeface="Cambria Math" charset="0"/>
                        </a:rPr>
                        <m:t>= </m:t>
                      </m:r>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is-I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𝑗</m:t>
                                      </m:r>
                                      <m:r>
                                        <a:rPr lang="en-US" sz="1400" b="0" i="1" smtClean="0">
                                          <a:latin typeface="Cambria Math" charset="0"/>
                                        </a:rPr>
                                        <m:t>=1</m:t>
                                      </m:r>
                                    </m:sub>
                                    <m:sup>
                                      <m:r>
                                        <a:rPr lang="en-US" sz="1400" b="0" i="1" smtClean="0">
                                          <a:latin typeface="Cambria Math" charset="0"/>
                                        </a:rPr>
                                        <m:t>𝑘</m:t>
                                      </m:r>
                                    </m:sup>
                                    <m:e>
                                      <m:sSub>
                                        <m:sSubPr>
                                          <m:ctrlPr>
                                            <a:rPr lang="en-US" sz="1400" i="1">
                                              <a:latin typeface="Cambria Math" panose="02040503050406030204" pitchFamily="18" charset="0"/>
                                            </a:rPr>
                                          </m:ctrlPr>
                                        </m:sSubPr>
                                        <m:e>
                                          <m:r>
                                            <a:rPr lang="en-US" sz="1400" b="0" i="1" smtClean="0">
                                              <a:latin typeface="Cambria Math" charset="0"/>
                                            </a:rPr>
                                            <m:t>𝑥</m:t>
                                          </m:r>
                                        </m:e>
                                        <m:sub>
                                          <m:r>
                                            <a:rPr lang="en-US" sz="1400" i="1">
                                              <a:latin typeface="Cambria Math" charset="0"/>
                                            </a:rPr>
                                            <m:t>𝑖</m:t>
                                          </m:r>
                                          <m:r>
                                            <a:rPr lang="en-US" sz="1400" b="0" i="1" smtClean="0">
                                              <a:latin typeface="Cambria Math" charset="0"/>
                                            </a:rPr>
                                            <m:t>𝑗</m:t>
                                          </m:r>
                                        </m:sub>
                                      </m:sSub>
                                      <m:sSub>
                                        <m:sSubPr>
                                          <m:ctrlPr>
                                            <a:rPr lang="en-US" sz="1400" i="1">
                                              <a:latin typeface="Cambria Math" panose="02040503050406030204" pitchFamily="18" charset="0"/>
                                            </a:rPr>
                                          </m:ctrlPr>
                                        </m:sSubPr>
                                        <m:e>
                                          <m:r>
                                            <a:rPr lang="en-US" sz="1400" b="0" i="1" smtClean="0">
                                              <a:latin typeface="Cambria Math" charset="0"/>
                                            </a:rPr>
                                            <m:t>𝑤</m:t>
                                          </m:r>
                                        </m:e>
                                        <m:sub>
                                          <m:r>
                                            <a:rPr lang="en-US" sz="1400" b="0" i="1" smtClean="0">
                                              <a:latin typeface="Cambria Math" charset="0"/>
                                            </a:rPr>
                                            <m:t>𝑗</m:t>
                                          </m:r>
                                        </m:sub>
                                      </m:sSub>
                                    </m:e>
                                  </m:nary>
                                </m:e>
                              </m:d>
                            </m:e>
                            <m:sup>
                              <m:r>
                                <a:rPr lang="en-US" sz="1400" b="0" i="1" smtClean="0">
                                  <a:latin typeface="Cambria Math" charset="0"/>
                                </a:rPr>
                                <m:t>2</m:t>
                              </m:r>
                            </m:sup>
                          </m:sSup>
                          <m:r>
                            <a:rPr lang="en-US" sz="1400" b="0" i="1" smtClean="0">
                              <a:latin typeface="Cambria Math" charset="0"/>
                            </a:rPr>
                            <m:t>+</m:t>
                          </m:r>
                          <m:r>
                            <a:rPr lang="en-US" sz="1400" b="0" i="1" smtClean="0">
                              <a:latin typeface="Cambria Math" charset="0"/>
                              <a:ea typeface="Cambria Math" charset="0"/>
                              <a:cs typeface="Cambria Math" charset="0"/>
                            </a:rPr>
                            <m:t>𝜆</m:t>
                          </m:r>
                          <m:nary>
                            <m:naryPr>
                              <m:chr m:val="∑"/>
                              <m:ctrlPr>
                                <a:rPr lang="is-IS" sz="1400" i="1">
                                  <a:latin typeface="Cambria Math" panose="02040503050406030204" pitchFamily="18" charset="0"/>
                                </a:rPr>
                              </m:ctrlPr>
                            </m:naryPr>
                            <m:sub>
                              <m:r>
                                <m:rPr>
                                  <m:brk m:alnAt="23"/>
                                </m:rPr>
                                <a:rPr lang="en-US" sz="1400" i="1">
                                  <a:latin typeface="Cambria Math" charset="0"/>
                                </a:rPr>
                                <m:t>𝑗</m:t>
                              </m:r>
                              <m:r>
                                <a:rPr lang="en-US" sz="1400" i="1">
                                  <a:latin typeface="Cambria Math" charset="0"/>
                                </a:rPr>
                                <m:t>=1</m:t>
                              </m:r>
                            </m:sub>
                            <m:sup>
                              <m:r>
                                <a:rPr lang="en-US" sz="1400" i="1">
                                  <a:latin typeface="Cambria Math" charset="0"/>
                                </a:rPr>
                                <m:t>𝑘</m:t>
                              </m:r>
                            </m:sup>
                            <m:e>
                              <m:sSup>
                                <m:sSupPr>
                                  <m:ctrlPr>
                                    <a:rPr lang="en-US" sz="1400" i="1" smtClean="0">
                                      <a:latin typeface="Cambria Math" panose="02040503050406030204" pitchFamily="18" charset="0"/>
                                    </a:rPr>
                                  </m:ctrlPr>
                                </m:sSupPr>
                                <m:e>
                                  <m:d>
                                    <m:dPr>
                                      <m:begChr m:val="|"/>
                                      <m:endChr m:val="|"/>
                                      <m:ctrlPr>
                                        <a:rPr lang="hr-HR"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charset="0"/>
                                            </a:rPr>
                                            <m:t>𝑤</m:t>
                                          </m:r>
                                        </m:e>
                                        <m:sub>
                                          <m:r>
                                            <a:rPr lang="en-US" sz="1400" i="1">
                                              <a:latin typeface="Cambria Math" charset="0"/>
                                            </a:rPr>
                                            <m:t>𝑗</m:t>
                                          </m:r>
                                        </m:sub>
                                      </m:sSub>
                                    </m:e>
                                  </m:d>
                                </m:e>
                                <m:sup>
                                  <m:r>
                                    <a:rPr lang="en-US" sz="1400" b="0" i="1" smtClean="0">
                                      <a:latin typeface="Cambria Math" charset="0"/>
                                    </a:rPr>
                                    <m:t>2</m:t>
                                  </m:r>
                                </m:sup>
                              </m:sSup>
                            </m:e>
                          </m:nary>
                        </m:e>
                      </m:nary>
                    </m:oMath>
                  </m:oMathPara>
                </a14:m>
                <a:endParaRPr lang="en-US" sz="1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1935068" y="2380235"/>
                <a:ext cx="4218962" cy="736099"/>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883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21</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889" y="875110"/>
            <a:ext cx="6554762" cy="5151464"/>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2551722" y="295321"/>
                <a:ext cx="7330148" cy="523220"/>
              </a:xfrm>
              <a:prstGeom prst="rect">
                <a:avLst/>
              </a:prstGeom>
              <a:solidFill>
                <a:schemeClr val="bg1"/>
              </a:solidFill>
            </p:spPr>
            <p:txBody>
              <a:bodyPr wrap="square">
                <a:spAutoFit/>
              </a:bodyPr>
              <a:lstStyle/>
              <a:p>
                <a:pPr marL="17463" lvl="0" indent="-17463" algn="ctr">
                  <a:defRPr/>
                </a:pPr>
                <a:r>
                  <a:rPr lang="en-US" sz="2800" dirty="0">
                    <a:solidFill>
                      <a:schemeClr val="bg1">
                        <a:lumMod val="65000"/>
                      </a:schemeClr>
                    </a:solidFill>
                    <a:latin typeface="Helvetica Neue Light" charset="0"/>
                    <a:ea typeface="Helvetica Neue Light" charset="0"/>
                    <a:cs typeface="Helvetica Neue Light" charset="0"/>
                  </a:rPr>
                  <a:t>Calibrating </a:t>
                </a:r>
                <a14:m>
                  <m:oMath xmlns:m="http://schemas.openxmlformats.org/officeDocument/2006/math">
                    <m:r>
                      <m:rPr>
                        <m:sty m:val="p"/>
                      </m:rPr>
                      <a:rPr lang="en-US" sz="2800" b="0" i="0">
                        <a:solidFill>
                          <a:schemeClr val="bg1">
                            <a:lumMod val="65000"/>
                          </a:schemeClr>
                        </a:solidFill>
                        <a:latin typeface="Cambria Math" panose="02040503050406030204" pitchFamily="18" charset="0"/>
                        <a:ea typeface="Helvetica Neue Light" charset="0"/>
                        <a:cs typeface="Helvetica Neue Light" charset="0"/>
                      </a:rPr>
                      <m:t>λ</m:t>
                    </m:r>
                    <m:r>
                      <a:rPr lang="en-US" sz="2800" b="0" i="0">
                        <a:solidFill>
                          <a:schemeClr val="bg1">
                            <a:lumMod val="65000"/>
                          </a:schemeClr>
                        </a:solidFill>
                        <a:latin typeface="Cambria Math" panose="02040503050406030204" pitchFamily="18" charset="0"/>
                        <a:ea typeface="Helvetica Neue Light" charset="0"/>
                        <a:cs typeface="Helvetica Neue Light" charset="0"/>
                      </a:rPr>
                      <m:t> </m:t>
                    </m:r>
                  </m:oMath>
                </a14:m>
                <a:r>
                  <a:rPr lang="en-US" sz="2800" dirty="0">
                    <a:solidFill>
                      <a:schemeClr val="bg1">
                        <a:lumMod val="65000"/>
                      </a:schemeClr>
                    </a:solidFill>
                    <a:latin typeface="Helvetica Neue Light" charset="0"/>
                    <a:ea typeface="Helvetica Neue Light" charset="0"/>
                    <a:cs typeface="Helvetica Neue Light" charset="0"/>
                  </a:rPr>
                  <a:t>using K-folds cross-validation </a:t>
                </a:r>
              </a:p>
            </p:txBody>
          </p:sp>
        </mc:Choice>
        <mc:Fallback xmlns="">
          <p:sp>
            <p:nvSpPr>
              <p:cNvPr id="13" name="Rectangle 12"/>
              <p:cNvSpPr>
                <a:spLocks noRot="1" noChangeAspect="1" noMove="1" noResize="1" noEditPoints="1" noAdjustHandles="1" noChangeArrowheads="1" noChangeShapeType="1" noTextEdit="1"/>
              </p:cNvSpPr>
              <p:nvPr/>
            </p:nvSpPr>
            <p:spPr>
              <a:xfrm>
                <a:off x="2551722" y="295321"/>
                <a:ext cx="7330148" cy="523220"/>
              </a:xfrm>
              <a:prstGeom prst="rect">
                <a:avLst/>
              </a:prstGeom>
              <a:blipFill rotWithShape="0">
                <a:blip r:embed="rId4"/>
                <a:stretch>
                  <a:fillRect t="-12791"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75359" y="3027255"/>
                <a:ext cx="3913475" cy="2554545"/>
              </a:xfrm>
              <a:prstGeom prst="rect">
                <a:avLst/>
              </a:prstGeom>
              <a:solidFill>
                <a:schemeClr val="bg1"/>
              </a:solidFill>
            </p:spPr>
            <p:txBody>
              <a:bodyPr wrap="square">
                <a:spAutoFit/>
              </a:bodyPr>
              <a:lstStyle/>
              <a:p>
                <a:pPr marL="342900" lvl="0" indent="-342900">
                  <a:buFont typeface="Arial" charset="0"/>
                  <a:buChar char="•"/>
                  <a:defRPr/>
                </a:pPr>
                <a:r>
                  <a:rPr lang="en-US" sz="2000" dirty="0">
                    <a:solidFill>
                      <a:schemeClr val="bg1">
                        <a:lumMod val="50000"/>
                      </a:schemeClr>
                    </a:solidFill>
                    <a:latin typeface="Helvetica Neue Thin" charset="0"/>
                    <a:ea typeface="Helvetica Neue Thin" charset="0"/>
                    <a:cs typeface="Helvetica Neue Thin" charset="0"/>
                  </a:rPr>
                  <a:t>Select n-number of equally spaced values of log(</a:t>
                </a:r>
                <a14:m>
                  <m:oMath xmlns:m="http://schemas.openxmlformats.org/officeDocument/2006/math">
                    <m:r>
                      <a:rPr lang="en-US" sz="2000" i="1">
                        <a:latin typeface="Cambria Math" charset="0"/>
                        <a:ea typeface="Cambria Math" charset="0"/>
                        <a:cs typeface="Cambria Math" charset="0"/>
                      </a:rPr>
                      <m:t>𝜆</m:t>
                    </m:r>
                  </m:oMath>
                </a14:m>
                <a:r>
                  <a:rPr lang="en-US" sz="2000" dirty="0">
                    <a:solidFill>
                      <a:schemeClr val="bg1">
                        <a:lumMod val="50000"/>
                      </a:schemeClr>
                    </a:solidFill>
                    <a:latin typeface="Helvetica Neue Thin" charset="0"/>
                    <a:ea typeface="Helvetica Neue Thin" charset="0"/>
                    <a:cs typeface="Helvetica Neue Thin" charset="0"/>
                  </a:rPr>
                  <a:t>)  from some minimum to maximum</a:t>
                </a:r>
              </a:p>
              <a:p>
                <a:pPr marL="342900" lvl="0" indent="-342900">
                  <a:buFont typeface="Arial" charset="0"/>
                  <a:buChar char="•"/>
                  <a:defRPr/>
                </a:pPr>
                <a:r>
                  <a:rPr lang="en-US" sz="2000" dirty="0">
                    <a:solidFill>
                      <a:schemeClr val="bg1">
                        <a:lumMod val="50000"/>
                      </a:schemeClr>
                    </a:solidFill>
                    <a:latin typeface="Helvetica Neue Thin" charset="0"/>
                    <a:ea typeface="Helvetica Neue Thin" charset="0"/>
                    <a:cs typeface="Helvetica Neue Thin" charset="0"/>
                  </a:rPr>
                  <a:t>Estimate regression error for each lambda using k-folds cross-validation</a:t>
                </a:r>
              </a:p>
              <a:p>
                <a:pPr marL="342900" lvl="0" indent="-342900">
                  <a:buFont typeface="Arial" charset="0"/>
                  <a:buChar char="•"/>
                  <a:defRPr/>
                </a:pPr>
                <a:r>
                  <a:rPr lang="en-US" sz="2000" dirty="0">
                    <a:solidFill>
                      <a:schemeClr val="bg1">
                        <a:lumMod val="50000"/>
                      </a:schemeClr>
                    </a:solidFill>
                    <a:latin typeface="Helvetica Neue Thin" charset="0"/>
                    <a:ea typeface="Helvetica Neue Thin" charset="0"/>
                    <a:cs typeface="Helvetica Neue Thin" charset="0"/>
                  </a:rPr>
                  <a:t>Select </a:t>
                </a:r>
                <a14:m>
                  <m:oMath xmlns:m="http://schemas.openxmlformats.org/officeDocument/2006/math">
                    <m:r>
                      <a:rPr lang="en-US" sz="2000" i="1">
                        <a:latin typeface="Cambria Math" charset="0"/>
                        <a:ea typeface="Cambria Math" charset="0"/>
                        <a:cs typeface="Cambria Math" charset="0"/>
                      </a:rPr>
                      <m:t>𝜆</m:t>
                    </m:r>
                  </m:oMath>
                </a14:m>
                <a:r>
                  <a:rPr lang="en-US" sz="2000" dirty="0">
                    <a:solidFill>
                      <a:schemeClr val="bg1">
                        <a:lumMod val="50000"/>
                      </a:schemeClr>
                    </a:solidFill>
                    <a:latin typeface="Helvetica Neue Thin" charset="0"/>
                    <a:ea typeface="Helvetica Neue Thin" charset="0"/>
                    <a:cs typeface="Helvetica Neue Thin" charset="0"/>
                  </a:rPr>
                  <a:t> that corresponds to the smallest CV error</a:t>
                </a:r>
              </a:p>
            </p:txBody>
          </p:sp>
        </mc:Choice>
        <mc:Fallback xmlns="">
          <p:sp>
            <p:nvSpPr>
              <p:cNvPr id="14" name="Rectangle 13"/>
              <p:cNvSpPr>
                <a:spLocks noRot="1" noChangeAspect="1" noMove="1" noResize="1" noEditPoints="1" noAdjustHandles="1" noChangeArrowheads="1" noChangeShapeType="1" noTextEdit="1"/>
              </p:cNvSpPr>
              <p:nvPr/>
            </p:nvSpPr>
            <p:spPr>
              <a:xfrm>
                <a:off x="975359" y="3027255"/>
                <a:ext cx="3913475" cy="2554545"/>
              </a:xfrm>
              <a:prstGeom prst="rect">
                <a:avLst/>
              </a:prstGeom>
              <a:blipFill rotWithShape="0">
                <a:blip r:embed="rId5"/>
                <a:stretch>
                  <a:fillRect l="-1402" t="-1432" b="-33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17198" y="1449805"/>
                <a:ext cx="4218962" cy="9464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i="1" smtClean="0">
                          <a:latin typeface="Cambria Math" charset="0"/>
                        </a:rPr>
                        <m:t>𝑇</m:t>
                      </m:r>
                      <m:r>
                        <a:rPr lang="en-US" b="0" i="1" smtClean="0">
                          <a:latin typeface="Cambria Math" charset="0"/>
                        </a:rPr>
                        <m:t>𝑆𝑆</m:t>
                      </m:r>
                      <m:r>
                        <a:rPr lang="en-US" b="0" i="1" smtClean="0">
                          <a:latin typeface="Cambria Math" charset="0"/>
                        </a:rPr>
                        <m:t>= </m:t>
                      </m:r>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𝑛</m:t>
                          </m:r>
                        </m:sup>
                        <m:e>
                          <m:sSup>
                            <m:sSupPr>
                              <m:ctrlPr>
                                <a:rPr lang="is-IS" b="0" i="1" smtClean="0">
                                  <a:latin typeface="Cambria Math" panose="02040503050406030204" pitchFamily="18" charset="0"/>
                                </a:rPr>
                              </m:ctrlPr>
                            </m:sSupPr>
                            <m:e>
                              <m:d>
                                <m:dPr>
                                  <m:ctrlPr>
                                    <a:rPr lang="mr-IN"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𝑘</m:t>
                                      </m:r>
                                    </m:sup>
                                    <m:e>
                                      <m:sSub>
                                        <m:sSubPr>
                                          <m:ctrlPr>
                                            <a:rPr lang="en-US" i="1">
                                              <a:latin typeface="Cambria Math" panose="02040503050406030204" pitchFamily="18" charset="0"/>
                                            </a:rPr>
                                          </m:ctrlPr>
                                        </m:sSubPr>
                                        <m:e>
                                          <m:r>
                                            <a:rPr lang="en-US" b="0" i="1" smtClean="0">
                                              <a:latin typeface="Cambria Math" charset="0"/>
                                            </a:rPr>
                                            <m:t>𝑥</m:t>
                                          </m:r>
                                        </m:e>
                                        <m:sub>
                                          <m:r>
                                            <a:rPr lang="en-US" i="1">
                                              <a:latin typeface="Cambria Math" charset="0"/>
                                            </a:rPr>
                                            <m:t>𝑖</m:t>
                                          </m:r>
                                          <m:r>
                                            <a:rPr lang="en-US" b="0" i="1" smtClean="0">
                                              <a:latin typeface="Cambria Math" charset="0"/>
                                            </a:rPr>
                                            <m:t>𝑗</m:t>
                                          </m:r>
                                        </m:sub>
                                      </m:sSub>
                                      <m:sSub>
                                        <m:sSubPr>
                                          <m:ctrlPr>
                                            <a:rPr lang="en-US" i="1">
                                              <a:latin typeface="Cambria Math" panose="02040503050406030204" pitchFamily="18" charset="0"/>
                                            </a:rPr>
                                          </m:ctrlPr>
                                        </m:sSubPr>
                                        <m:e>
                                          <m:r>
                                            <a:rPr lang="en-US" b="0" i="1" smtClean="0">
                                              <a:latin typeface="Cambria Math" charset="0"/>
                                            </a:rPr>
                                            <m:t>𝑤</m:t>
                                          </m:r>
                                        </m:e>
                                        <m:sub>
                                          <m:r>
                                            <a:rPr lang="en-US" b="0" i="1" smtClean="0">
                                              <a:latin typeface="Cambria Math" charset="0"/>
                                            </a:rPr>
                                            <m:t>𝑗</m:t>
                                          </m:r>
                                        </m:sub>
                                      </m:sSub>
                                    </m:e>
                                  </m:nary>
                                </m:e>
                              </m:d>
                            </m:e>
                            <m:sup>
                              <m:r>
                                <a:rPr lang="en-US" b="0" i="1" smtClean="0">
                                  <a:latin typeface="Cambria Math" charset="0"/>
                                </a:rPr>
                                <m:t>2</m:t>
                              </m:r>
                            </m:sup>
                          </m:sSup>
                          <m:r>
                            <a:rPr lang="en-US" b="0" i="1" smtClean="0">
                              <a:latin typeface="Cambria Math" charset="0"/>
                            </a:rPr>
                            <m:t>+</m:t>
                          </m:r>
                          <m:r>
                            <a:rPr lang="en-US" b="0" i="1" smtClean="0">
                              <a:latin typeface="Cambria Math" charset="0"/>
                              <a:ea typeface="Cambria Math" charset="0"/>
                              <a:cs typeface="Cambria Math" charset="0"/>
                            </a:rPr>
                            <m:t>𝜆</m:t>
                          </m:r>
                          <m:nary>
                            <m:naryPr>
                              <m:chr m:val="∑"/>
                              <m:ctrlPr>
                                <a:rPr lang="is-IS" i="1">
                                  <a:latin typeface="Cambria Math" panose="02040503050406030204" pitchFamily="18"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𝑘</m:t>
                              </m:r>
                            </m:sup>
                            <m:e>
                              <m:sSup>
                                <m:sSupPr>
                                  <m:ctrlPr>
                                    <a:rPr lang="en-US" i="1" smtClean="0">
                                      <a:latin typeface="Cambria Math" panose="02040503050406030204" pitchFamily="18" charset="0"/>
                                    </a:rPr>
                                  </m:ctrlPr>
                                </m:sSupPr>
                                <m:e>
                                  <m:d>
                                    <m:dPr>
                                      <m:begChr m:val="|"/>
                                      <m:endChr m:val="|"/>
                                      <m:ctrlPr>
                                        <a:rPr lang="hr-HR"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𝑗</m:t>
                                          </m:r>
                                        </m:sub>
                                      </m:sSub>
                                    </m:e>
                                  </m:d>
                                </m:e>
                                <m:sup>
                                  <m:r>
                                    <a:rPr lang="en-US" b="0" i="1" smtClean="0">
                                      <a:latin typeface="Cambria Math" charset="0"/>
                                    </a:rPr>
                                    <m:t>2</m:t>
                                  </m:r>
                                </m:sup>
                              </m:sSup>
                            </m:e>
                          </m:nary>
                        </m:e>
                      </m:nary>
                    </m:oMath>
                  </m:oMathPara>
                </a14:m>
                <a:endParaRPr lang="en-US" sz="16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17198" y="1449805"/>
                <a:ext cx="4218962" cy="946413"/>
              </a:xfrm>
              <a:prstGeom prst="rect">
                <a:avLst/>
              </a:prstGeom>
              <a:blipFill rotWithShape="0">
                <a:blip r:embed="rId6"/>
                <a:stretch>
                  <a:fillRect/>
                </a:stretch>
              </a:blipFill>
            </p:spPr>
            <p:txBody>
              <a:bodyPr/>
              <a:lstStyle/>
              <a:p>
                <a:r>
                  <a:rPr lang="en-US">
                    <a:noFill/>
                  </a:rPr>
                  <a:t> </a:t>
                </a:r>
              </a:p>
            </p:txBody>
          </p:sp>
        </mc:Fallback>
      </mc:AlternateContent>
      <p:sp>
        <p:nvSpPr>
          <p:cNvPr id="17" name="Right Brace 16"/>
          <p:cNvSpPr/>
          <p:nvPr/>
        </p:nvSpPr>
        <p:spPr>
          <a:xfrm rot="5400000">
            <a:off x="3954688" y="1889746"/>
            <a:ext cx="486534" cy="1381759"/>
          </a:xfrm>
          <a:prstGeom prst="rightBrace">
            <a:avLst>
              <a:gd name="adj1" fmla="val 8333"/>
              <a:gd name="adj2" fmla="val 8529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9938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 y="2107539"/>
            <a:ext cx="5377591" cy="4226311"/>
          </a:xfrm>
          <a:prstGeom prst="rect">
            <a:avLst/>
          </a:prstGeom>
        </p:spPr>
      </p:pic>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22</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509" y="2107539"/>
            <a:ext cx="5377590" cy="4226311"/>
          </a:xfrm>
          <a:prstGeom prst="rect">
            <a:avLst/>
          </a:prstGeom>
        </p:spPr>
      </p:pic>
      <p:sp>
        <p:nvSpPr>
          <p:cNvPr id="13" name="Rectangle 12"/>
          <p:cNvSpPr/>
          <p:nvPr/>
        </p:nvSpPr>
        <p:spPr>
          <a:xfrm>
            <a:off x="2551722" y="466343"/>
            <a:ext cx="7330148" cy="523220"/>
          </a:xfrm>
          <a:prstGeom prst="rect">
            <a:avLst/>
          </a:prstGeom>
          <a:solidFill>
            <a:schemeClr val="bg1"/>
          </a:solidFill>
        </p:spPr>
        <p:txBody>
          <a:bodyPr wrap="square">
            <a:spAutoFit/>
          </a:bodyPr>
          <a:lstStyle/>
          <a:p>
            <a:pPr marL="17463" lvl="0" indent="-17463" algn="ctr">
              <a:defRPr/>
            </a:pPr>
            <a:r>
              <a:rPr lang="en-US" sz="2800" b="1" dirty="0">
                <a:solidFill>
                  <a:schemeClr val="bg1">
                    <a:lumMod val="50000"/>
                  </a:schemeClr>
                </a:solidFill>
                <a:latin typeface="Helvetica Neue Thin" charset="0"/>
                <a:ea typeface="Helvetica Neue Thin" charset="0"/>
                <a:cs typeface="Helvetica Neue Thin" charset="0"/>
              </a:rPr>
              <a:t>Coefficient Paths</a:t>
            </a:r>
          </a:p>
        </p:txBody>
      </p:sp>
      <p:sp>
        <p:nvSpPr>
          <p:cNvPr id="14" name="Rectangle 13"/>
          <p:cNvSpPr/>
          <p:nvPr/>
        </p:nvSpPr>
        <p:spPr>
          <a:xfrm>
            <a:off x="1180122" y="1805957"/>
            <a:ext cx="4224998" cy="410389"/>
          </a:xfrm>
          <a:prstGeom prst="rect">
            <a:avLst/>
          </a:prstGeom>
          <a:solidFill>
            <a:schemeClr val="bg1"/>
          </a:solidFill>
        </p:spPr>
        <p:txBody>
          <a:bodyPr wrap="square">
            <a:spAutoFit/>
          </a:bodyPr>
          <a:lstStyle/>
          <a:p>
            <a:pPr marL="17463" lvl="0" indent="-17463" algn="ctr">
              <a:defRPr/>
            </a:pPr>
            <a:r>
              <a:rPr lang="en-US" sz="2000" dirty="0">
                <a:solidFill>
                  <a:schemeClr val="bg1">
                    <a:lumMod val="65000"/>
                  </a:schemeClr>
                </a:solidFill>
                <a:latin typeface="Helvetica Neue Light" charset="0"/>
                <a:ea typeface="Helvetica Neue Light" charset="0"/>
                <a:cs typeface="Helvetica Neue Light" charset="0"/>
              </a:rPr>
              <a:t>Ridge Regression</a:t>
            </a:r>
          </a:p>
        </p:txBody>
      </p:sp>
      <p:sp>
        <p:nvSpPr>
          <p:cNvPr id="15" name="Rectangle 14"/>
          <p:cNvSpPr/>
          <p:nvPr/>
        </p:nvSpPr>
        <p:spPr>
          <a:xfrm>
            <a:off x="6811805" y="1831741"/>
            <a:ext cx="4224998" cy="410389"/>
          </a:xfrm>
          <a:prstGeom prst="rect">
            <a:avLst/>
          </a:prstGeom>
          <a:solidFill>
            <a:schemeClr val="bg1"/>
          </a:solidFill>
        </p:spPr>
        <p:txBody>
          <a:bodyPr wrap="square">
            <a:spAutoFit/>
          </a:bodyPr>
          <a:lstStyle/>
          <a:p>
            <a:pPr marL="17463" lvl="0" indent="-17463" algn="ctr">
              <a:defRPr/>
            </a:pPr>
            <a:r>
              <a:rPr lang="en-US" sz="2000" dirty="0">
                <a:solidFill>
                  <a:schemeClr val="bg1">
                    <a:lumMod val="65000"/>
                  </a:schemeClr>
                </a:solidFill>
                <a:latin typeface="Helvetica Neue Light" charset="0"/>
                <a:ea typeface="Helvetica Neue Light" charset="0"/>
                <a:cs typeface="Helvetica Neue Light" charset="0"/>
              </a:rPr>
              <a:t>LASSO Regression</a:t>
            </a:r>
          </a:p>
        </p:txBody>
      </p:sp>
      <p:sp>
        <p:nvSpPr>
          <p:cNvPr id="16" name="Rectangle 15"/>
          <p:cNvSpPr/>
          <p:nvPr/>
        </p:nvSpPr>
        <p:spPr>
          <a:xfrm>
            <a:off x="2321071" y="947280"/>
            <a:ext cx="7791450" cy="707886"/>
          </a:xfrm>
          <a:prstGeom prst="rect">
            <a:avLst/>
          </a:prstGeom>
          <a:solidFill>
            <a:schemeClr val="bg1"/>
          </a:solidFill>
        </p:spPr>
        <p:txBody>
          <a:bodyPr wrap="square">
            <a:spAutoFit/>
          </a:bodyPr>
          <a:lstStyle/>
          <a:p>
            <a:pPr marL="17463" lvl="0" indent="-17463" algn="ctr">
              <a:defRPr/>
            </a:pPr>
            <a:r>
              <a:rPr lang="en-US" sz="2000" dirty="0">
                <a:solidFill>
                  <a:schemeClr val="bg1">
                    <a:lumMod val="65000"/>
                  </a:schemeClr>
                </a:solidFill>
                <a:latin typeface="Helvetica Neue Light" charset="0"/>
                <a:ea typeface="Helvetica Neue Light" charset="0"/>
                <a:cs typeface="Helvetica Neue Light" charset="0"/>
              </a:rPr>
              <a:t>Due to the type of penalty, the behavior of </a:t>
            </a:r>
            <a:r>
              <a:rPr lang="en-US" sz="2000">
                <a:solidFill>
                  <a:schemeClr val="bg1">
                    <a:lumMod val="65000"/>
                  </a:schemeClr>
                </a:solidFill>
                <a:latin typeface="Helvetica Neue Light" charset="0"/>
                <a:ea typeface="Helvetica Neue Light" charset="0"/>
                <a:cs typeface="Helvetica Neue Light" charset="0"/>
              </a:rPr>
              <a:t>each coefficient will differ for each value of lambda.</a:t>
            </a:r>
            <a:endParaRPr lang="en-US" sz="2000" dirty="0">
              <a:solidFill>
                <a:schemeClr val="bg1">
                  <a:lumMod val="65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0812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139148" y="598778"/>
            <a:ext cx="6196199"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Regularization Good/Bad</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Good for highly dimensional data </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[LASSO] is good for variable selection</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Good for when no strong theory exists</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[LASSO] does not perform as well when data are highly collinear</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[Ridge] does not fully ‘zero out’ coefficients</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if the true nature of the relationship is </a:t>
            </a:r>
            <a:r>
              <a:rPr lang="en-US" sz="3200">
                <a:solidFill>
                  <a:srgbClr val="0070C0"/>
                </a:solidFill>
                <a:latin typeface="Helvetica Neue Thin" charset="0"/>
                <a:ea typeface="Helvetica Neue Thin" charset="0"/>
                <a:cs typeface="Helvetica Neue Thin" charset="0"/>
              </a:rPr>
              <a:t>not linear</a:t>
            </a: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3" name="TextBox 2">
            <a:extLst>
              <a:ext uri="{FF2B5EF4-FFF2-40B4-BE49-F238E27FC236}">
                <a16:creationId xmlns:a16="http://schemas.microsoft.com/office/drawing/2014/main" id="{5BD3EAB6-35F3-AA4D-93EC-A78FC8327A97}"/>
              </a:ext>
            </a:extLst>
          </p:cNvPr>
          <p:cNvSpPr txBox="1"/>
          <p:nvPr/>
        </p:nvSpPr>
        <p:spPr>
          <a:xfrm>
            <a:off x="735496" y="707666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7418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24</a:t>
            </a:fld>
            <a:endParaRPr lang="en-US"/>
          </a:p>
        </p:txBody>
      </p:sp>
      <p:sp>
        <p:nvSpPr>
          <p:cNvPr id="6" name="Rectangle 5"/>
          <p:cNvSpPr/>
          <p:nvPr/>
        </p:nvSpPr>
        <p:spPr>
          <a:xfrm>
            <a:off x="361950" y="6317253"/>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a:solidFill>
                  <a:schemeClr val="bg1"/>
                </a:solidFill>
                <a:latin typeface="Avenir Book" charset="0"/>
                <a:ea typeface="Avenir Book" charset="0"/>
                <a:cs typeface="Avenir Book" charset="0"/>
              </a:rPr>
              <a:t>Coded example</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94574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1754326"/>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Regularization</a:t>
            </a:r>
          </a:p>
          <a:p>
            <a:pPr marL="571500" indent="-571500">
              <a:buFont typeface="Arial" charset="0"/>
              <a:buChar char="•"/>
            </a:pPr>
            <a:r>
              <a:rPr lang="en-US" sz="3600" dirty="0">
                <a:solidFill>
                  <a:schemeClr val="tx2"/>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25</a:t>
            </a:fld>
            <a:endParaRPr lang="en-US"/>
          </a:p>
        </p:txBody>
      </p:sp>
      <p:sp>
        <p:nvSpPr>
          <p:cNvPr id="8" name="Rectangle 7"/>
          <p:cNvSpPr/>
          <p:nvPr/>
        </p:nvSpPr>
        <p:spPr>
          <a:xfrm>
            <a:off x="185753" y="6354246"/>
            <a:ext cx="4044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a:t>
            </a:r>
            <a:endParaRPr lang="en-US" dirty="0">
              <a:solidFill>
                <a:schemeClr val="bg1">
                  <a:lumMod val="75000"/>
                </a:schemeClr>
              </a:solidFill>
            </a:endParaRPr>
          </a:p>
        </p:txBody>
      </p:sp>
    </p:spTree>
    <p:extLst>
      <p:ext uri="{BB962C8B-B14F-4D97-AF65-F5344CB8AC3E}">
        <p14:creationId xmlns:p14="http://schemas.microsoft.com/office/powerpoint/2010/main" val="87326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26</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a:t>
            </a: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bg1"/>
                </a:solidFill>
                <a:latin typeface="Avenir Book" charset="0"/>
                <a:ea typeface="Avenir Book" charset="0"/>
                <a:cs typeface="Avenir Book" charset="0"/>
              </a:rPr>
              <a:t>Bldg</a:t>
            </a:r>
            <a:r>
              <a:rPr lang="en-US" sz="2000" dirty="0">
                <a:solidFill>
                  <a:schemeClr val="bg1"/>
                </a:solidFill>
                <a:latin typeface="Avenir Book" charset="0"/>
                <a:ea typeface="Avenir Book" charset="0"/>
                <a:cs typeface="Avenir Book" charset="0"/>
              </a:rPr>
              <a:t> 9</a:t>
            </a: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3214782"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10</a:t>
            </a: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36</a:t>
            </a: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a:solidFill>
                  <a:srgbClr val="0070C0"/>
                </a:solidFill>
                <a:latin typeface="Helvetica Neue Thin" charset="0"/>
                <a:ea typeface="Helvetica Neue Thin" charset="0"/>
                <a:cs typeface="Helvetica Neue Thin" charset="0"/>
              </a:rPr>
              <a:t>Given buildings on a grid, how would you predict whether the green buildings will catch fire?</a:t>
            </a: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23169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27</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8"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9" name="Content Placeholder 9"/>
          <p:cNvSpPr txBox="1">
            <a:spLocks/>
          </p:cNvSpPr>
          <p:nvPr/>
        </p:nvSpPr>
        <p:spPr>
          <a:xfrm>
            <a:off x="161347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a:t>
            </a: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a:t>
            </a:r>
          </a:p>
        </p:txBody>
      </p:sp>
      <p:sp>
        <p:nvSpPr>
          <p:cNvPr id="11" name="Content Placeholder 9"/>
          <p:cNvSpPr txBox="1">
            <a:spLocks/>
          </p:cNvSpPr>
          <p:nvPr/>
        </p:nvSpPr>
        <p:spPr>
          <a:xfrm>
            <a:off x="1613474"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5</a:t>
            </a:r>
          </a:p>
        </p:txBody>
      </p:sp>
      <p:sp>
        <p:nvSpPr>
          <p:cNvPr id="12"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4</a:t>
            </a:r>
          </a:p>
        </p:txBody>
      </p:sp>
      <p:sp>
        <p:nvSpPr>
          <p:cNvPr id="13" name="Content Placeholder 9"/>
          <p:cNvSpPr txBox="1">
            <a:spLocks/>
          </p:cNvSpPr>
          <p:nvPr/>
        </p:nvSpPr>
        <p:spPr>
          <a:xfrm>
            <a:off x="161347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6</a:t>
            </a: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8</a:t>
            </a:r>
          </a:p>
        </p:txBody>
      </p:sp>
      <p:sp>
        <p:nvSpPr>
          <p:cNvPr id="15" name="Content Placeholder 9"/>
          <p:cNvSpPr txBox="1">
            <a:spLocks/>
          </p:cNvSpPr>
          <p:nvPr/>
        </p:nvSpPr>
        <p:spPr>
          <a:xfrm>
            <a:off x="3214782"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7</a:t>
            </a: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bg1"/>
                </a:solidFill>
                <a:latin typeface="Avenir Book" charset="0"/>
                <a:ea typeface="Avenir Book" charset="0"/>
                <a:cs typeface="Avenir Book" charset="0"/>
              </a:rPr>
              <a:t>Bldg</a:t>
            </a:r>
            <a:r>
              <a:rPr lang="en-US" sz="2000" dirty="0">
                <a:solidFill>
                  <a:schemeClr val="bg1"/>
                </a:solidFill>
                <a:latin typeface="Avenir Book" charset="0"/>
                <a:ea typeface="Avenir Book" charset="0"/>
                <a:cs typeface="Avenir Book" charset="0"/>
              </a:rPr>
              <a:t> 9</a:t>
            </a:r>
          </a:p>
        </p:txBody>
      </p:sp>
      <p:sp>
        <p:nvSpPr>
          <p:cNvPr id="17" name="Content Placeholder 9"/>
          <p:cNvSpPr txBox="1">
            <a:spLocks/>
          </p:cNvSpPr>
          <p:nvPr/>
        </p:nvSpPr>
        <p:spPr>
          <a:xfrm>
            <a:off x="3214782"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11</a:t>
            </a:r>
          </a:p>
        </p:txBody>
      </p:sp>
      <p:sp>
        <p:nvSpPr>
          <p:cNvPr id="18" name="Content Placeholder 9"/>
          <p:cNvSpPr txBox="1">
            <a:spLocks/>
          </p:cNvSpPr>
          <p:nvPr/>
        </p:nvSpPr>
        <p:spPr>
          <a:xfrm>
            <a:off x="3214782"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10</a:t>
            </a:r>
          </a:p>
        </p:txBody>
      </p:sp>
      <p:sp>
        <p:nvSpPr>
          <p:cNvPr id="19" name="Content Placeholder 9"/>
          <p:cNvSpPr txBox="1">
            <a:spLocks/>
          </p:cNvSpPr>
          <p:nvPr/>
        </p:nvSpPr>
        <p:spPr>
          <a:xfrm>
            <a:off x="3214782"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12</a:t>
            </a:r>
          </a:p>
        </p:txBody>
      </p:sp>
      <p:sp>
        <p:nvSpPr>
          <p:cNvPr id="20"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14</a:t>
            </a:r>
          </a:p>
        </p:txBody>
      </p:sp>
      <p:sp>
        <p:nvSpPr>
          <p:cNvPr id="21" name="Content Placeholder 9"/>
          <p:cNvSpPr txBox="1">
            <a:spLocks/>
          </p:cNvSpPr>
          <p:nvPr/>
        </p:nvSpPr>
        <p:spPr>
          <a:xfrm>
            <a:off x="4816090"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13</a:t>
            </a: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15</a:t>
            </a:r>
          </a:p>
        </p:txBody>
      </p:sp>
      <p:sp>
        <p:nvSpPr>
          <p:cNvPr id="23" name="Content Placeholder 9"/>
          <p:cNvSpPr txBox="1">
            <a:spLocks/>
          </p:cNvSpPr>
          <p:nvPr/>
        </p:nvSpPr>
        <p:spPr>
          <a:xfrm>
            <a:off x="4816090" y="4698978"/>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17</a:t>
            </a:r>
          </a:p>
        </p:txBody>
      </p:sp>
      <p:sp>
        <p:nvSpPr>
          <p:cNvPr id="24"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16</a:t>
            </a:r>
          </a:p>
        </p:txBody>
      </p:sp>
      <p:sp>
        <p:nvSpPr>
          <p:cNvPr id="25" name="Content Placeholder 9"/>
          <p:cNvSpPr txBox="1">
            <a:spLocks/>
          </p:cNvSpPr>
          <p:nvPr/>
        </p:nvSpPr>
        <p:spPr>
          <a:xfrm>
            <a:off x="4816090"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18</a:t>
            </a:r>
          </a:p>
        </p:txBody>
      </p:sp>
      <p:sp>
        <p:nvSpPr>
          <p:cNvPr id="26" name="Content Placeholder 9"/>
          <p:cNvSpPr txBox="1">
            <a:spLocks/>
          </p:cNvSpPr>
          <p:nvPr/>
        </p:nvSpPr>
        <p:spPr>
          <a:xfrm>
            <a:off x="6417398"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20</a:t>
            </a:r>
          </a:p>
        </p:txBody>
      </p:sp>
      <p:sp>
        <p:nvSpPr>
          <p:cNvPr id="27" name="Content Placeholder 9"/>
          <p:cNvSpPr txBox="1">
            <a:spLocks/>
          </p:cNvSpPr>
          <p:nvPr/>
        </p:nvSpPr>
        <p:spPr>
          <a:xfrm>
            <a:off x="6417398" y="165252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19</a:t>
            </a:r>
          </a:p>
        </p:txBody>
      </p:sp>
      <p:sp>
        <p:nvSpPr>
          <p:cNvPr id="28" name="Content Placeholder 9"/>
          <p:cNvSpPr txBox="1">
            <a:spLocks/>
          </p:cNvSpPr>
          <p:nvPr/>
        </p:nvSpPr>
        <p:spPr>
          <a:xfrm>
            <a:off x="6417398"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21</a:t>
            </a: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23</a:t>
            </a:r>
          </a:p>
        </p:txBody>
      </p:sp>
      <p:sp>
        <p:nvSpPr>
          <p:cNvPr id="30"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22</a:t>
            </a:r>
          </a:p>
        </p:txBody>
      </p:sp>
      <p:sp>
        <p:nvSpPr>
          <p:cNvPr id="31"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24</a:t>
            </a:r>
          </a:p>
        </p:txBody>
      </p:sp>
      <p:sp>
        <p:nvSpPr>
          <p:cNvPr id="32" name="Content Placeholder 9"/>
          <p:cNvSpPr txBox="1">
            <a:spLocks/>
          </p:cNvSpPr>
          <p:nvPr/>
        </p:nvSpPr>
        <p:spPr>
          <a:xfrm>
            <a:off x="7875573"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26</a:t>
            </a:r>
          </a:p>
        </p:txBody>
      </p:sp>
      <p:sp>
        <p:nvSpPr>
          <p:cNvPr id="33" name="Content Placeholder 9"/>
          <p:cNvSpPr txBox="1">
            <a:spLocks/>
          </p:cNvSpPr>
          <p:nvPr/>
        </p:nvSpPr>
        <p:spPr>
          <a:xfrm>
            <a:off x="7875573"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25</a:t>
            </a:r>
          </a:p>
        </p:txBody>
      </p:sp>
      <p:sp>
        <p:nvSpPr>
          <p:cNvPr id="34" name="Content Placeholder 9"/>
          <p:cNvSpPr txBox="1">
            <a:spLocks/>
          </p:cNvSpPr>
          <p:nvPr/>
        </p:nvSpPr>
        <p:spPr>
          <a:xfrm>
            <a:off x="7875573"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27</a:t>
            </a: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30</a:t>
            </a:r>
          </a:p>
        </p:txBody>
      </p:sp>
      <p:sp>
        <p:nvSpPr>
          <p:cNvPr id="38" name="Content Placeholder 9"/>
          <p:cNvSpPr txBox="1">
            <a:spLocks/>
          </p:cNvSpPr>
          <p:nvPr/>
        </p:nvSpPr>
        <p:spPr>
          <a:xfrm>
            <a:off x="962001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32</a:t>
            </a:r>
          </a:p>
        </p:txBody>
      </p:sp>
      <p:sp>
        <p:nvSpPr>
          <p:cNvPr id="39" name="Content Placeholder 9"/>
          <p:cNvSpPr txBox="1">
            <a:spLocks/>
          </p:cNvSpPr>
          <p:nvPr/>
        </p:nvSpPr>
        <p:spPr>
          <a:xfrm>
            <a:off x="9620014" y="165252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31</a:t>
            </a:r>
          </a:p>
        </p:txBody>
      </p:sp>
      <p:sp>
        <p:nvSpPr>
          <p:cNvPr id="40" name="Content Placeholder 9"/>
          <p:cNvSpPr txBox="1">
            <a:spLocks/>
          </p:cNvSpPr>
          <p:nvPr/>
        </p:nvSpPr>
        <p:spPr>
          <a:xfrm>
            <a:off x="9620014" y="321916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33</a:t>
            </a: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2"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3"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36</a:t>
            </a:r>
          </a:p>
        </p:txBody>
      </p:sp>
      <p:sp>
        <p:nvSpPr>
          <p:cNvPr id="44" name="Rectangle 43"/>
          <p:cNvSpPr/>
          <p:nvPr/>
        </p:nvSpPr>
        <p:spPr>
          <a:xfrm>
            <a:off x="1061256" y="405297"/>
            <a:ext cx="11143785" cy="1077218"/>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a:solidFill>
                  <a:srgbClr val="0070C0"/>
                </a:solidFill>
                <a:latin typeface="Helvetica Neue Thin" charset="0"/>
                <a:ea typeface="Helvetica Neue Thin" charset="0"/>
                <a:cs typeface="Helvetica Neue Thin" charset="0"/>
              </a:rPr>
              <a:t>From the visual, we can see spatial clusters of activity. Perhaps there isn’t a grand unifying formula for fires</a:t>
            </a:r>
            <a:r>
              <a:rPr lang="is-IS" sz="3200" dirty="0">
                <a:solidFill>
                  <a:srgbClr val="0070C0"/>
                </a:solidFill>
                <a:latin typeface="Helvetica Neue Thin" charset="0"/>
                <a:ea typeface="Helvetica Neue Thin" charset="0"/>
                <a:cs typeface="Helvetica Neue Thin" charset="0"/>
              </a:rPr>
              <a:t>…</a:t>
            </a:r>
            <a:endParaRPr lang="en-US" sz="3200" dirty="0">
              <a:solidFill>
                <a:srgbClr val="0070C0"/>
              </a:solidFill>
              <a:latin typeface="Helvetica Neue Thin" charset="0"/>
              <a:ea typeface="Helvetica Neue Thin" charset="0"/>
              <a:cs typeface="Helvetica Neue Thin" charset="0"/>
            </a:endParaRPr>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306501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28</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1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a:t>
            </a:r>
          </a:p>
        </p:txBody>
      </p:sp>
      <p:sp>
        <p:nvSpPr>
          <p:cNvPr id="14"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8</a:t>
            </a:r>
          </a:p>
        </p:txBody>
      </p:sp>
      <p:sp>
        <p:nvSpPr>
          <p:cNvPr id="16"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bg1"/>
                </a:solidFill>
                <a:latin typeface="Avenir Book" charset="0"/>
                <a:ea typeface="Avenir Book" charset="0"/>
                <a:cs typeface="Avenir Book" charset="0"/>
              </a:rPr>
              <a:t>Bldg</a:t>
            </a:r>
            <a:r>
              <a:rPr lang="en-US" sz="2000" dirty="0">
                <a:solidFill>
                  <a:schemeClr val="bg1"/>
                </a:solidFill>
                <a:latin typeface="Avenir Book" charset="0"/>
                <a:ea typeface="Avenir Book" charset="0"/>
                <a:cs typeface="Avenir Book" charset="0"/>
              </a:rPr>
              <a:t> 9</a:t>
            </a:r>
          </a:p>
        </p:txBody>
      </p:sp>
      <p:sp>
        <p:nvSpPr>
          <p:cNvPr id="18"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10</a:t>
            </a:r>
          </a:p>
        </p:txBody>
      </p:sp>
      <p:sp>
        <p:nvSpPr>
          <p:cNvPr id="22"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15</a:t>
            </a:r>
          </a:p>
        </p:txBody>
      </p:sp>
      <p:sp>
        <p:nvSpPr>
          <p:cNvPr id="29"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23</a:t>
            </a:r>
          </a:p>
        </p:txBody>
      </p:sp>
      <p:sp>
        <p:nvSpPr>
          <p:cNvPr id="35"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6"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28</a:t>
            </a:r>
          </a:p>
        </p:txBody>
      </p:sp>
      <p:sp>
        <p:nvSpPr>
          <p:cNvPr id="37"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30</a:t>
            </a:r>
          </a:p>
        </p:txBody>
      </p:sp>
      <p:sp>
        <p:nvSpPr>
          <p:cNvPr id="41"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a:solidFill>
                  <a:srgbClr val="0070C0"/>
                </a:solidFill>
                <a:latin typeface="Helvetica Neue Thin" charset="0"/>
                <a:ea typeface="Helvetica Neue Thin" charset="0"/>
                <a:cs typeface="Helvetica Neue Thin" charset="0"/>
              </a:rPr>
              <a:t>What if the 4 nearest buildings provide the most information?</a:t>
            </a:r>
          </a:p>
        </p:txBody>
      </p:sp>
      <p:sp>
        <p:nvSpPr>
          <p:cNvPr id="3" name="TextBox 2"/>
          <p:cNvSpPr txBox="1"/>
          <p:nvPr/>
        </p:nvSpPr>
        <p:spPr>
          <a:xfrm>
            <a:off x="1943103" y="4798118"/>
            <a:ext cx="3660878"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3 </a:t>
            </a:r>
            <a:r>
              <a:rPr lang="en-US" sz="2400" dirty="0" err="1">
                <a:solidFill>
                  <a:schemeClr val="accent6"/>
                </a:solidFill>
                <a:latin typeface="Avenir Book" charset="0"/>
                <a:ea typeface="Avenir Book" charset="0"/>
                <a:cs typeface="Avenir Book" charset="0"/>
              </a:rPr>
              <a:t>bldgs</a:t>
            </a:r>
            <a:r>
              <a:rPr lang="en-US" sz="2400" dirty="0">
                <a:solidFill>
                  <a:schemeClr val="accent6"/>
                </a:solidFill>
                <a:latin typeface="Avenir Book" charset="0"/>
                <a:ea typeface="Avenir Book" charset="0"/>
                <a:cs typeface="Avenir Book" charset="0"/>
              </a:rPr>
              <a:t> with fire means a 50% chance that </a:t>
            </a:r>
            <a:r>
              <a:rPr lang="en-US" sz="2400" dirty="0" err="1">
                <a:solidFill>
                  <a:schemeClr val="accent6"/>
                </a:solidFill>
                <a:latin typeface="Avenir Book" charset="0"/>
                <a:ea typeface="Avenir Book" charset="0"/>
                <a:cs typeface="Avenir Book" charset="0"/>
              </a:rPr>
              <a:t>Bldg</a:t>
            </a:r>
            <a:r>
              <a:rPr lang="en-US" sz="2400" dirty="0">
                <a:solidFill>
                  <a:schemeClr val="accent6"/>
                </a:solidFill>
                <a:latin typeface="Avenir Book" charset="0"/>
                <a:ea typeface="Avenir Book" charset="0"/>
                <a:cs typeface="Avenir Book" charset="0"/>
              </a:rPr>
              <a:t> 9 will catch fire</a:t>
            </a:r>
          </a:p>
        </p:txBody>
      </p:sp>
      <p:sp>
        <p:nvSpPr>
          <p:cNvPr id="45" name="TextBox 44"/>
          <p:cNvSpPr txBox="1"/>
          <p:nvPr/>
        </p:nvSpPr>
        <p:spPr>
          <a:xfrm>
            <a:off x="6633148" y="2491478"/>
            <a:ext cx="3660878"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No buildings caught fire, meaning 0% chance that </a:t>
            </a:r>
            <a:r>
              <a:rPr lang="en-US" sz="2400" dirty="0" err="1">
                <a:solidFill>
                  <a:schemeClr val="accent6"/>
                </a:solidFill>
                <a:latin typeface="Avenir Book" charset="0"/>
                <a:ea typeface="Avenir Book" charset="0"/>
                <a:cs typeface="Avenir Book" charset="0"/>
              </a:rPr>
              <a:t>Bldg</a:t>
            </a:r>
            <a:r>
              <a:rPr lang="en-US" sz="2400" dirty="0">
                <a:solidFill>
                  <a:schemeClr val="accent6"/>
                </a:solidFill>
                <a:latin typeface="Avenir Book" charset="0"/>
                <a:ea typeface="Avenir Book" charset="0"/>
                <a:cs typeface="Avenir Book" charset="0"/>
              </a:rPr>
              <a:t> 29 will catch fire</a:t>
            </a: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61950" y="6317253"/>
            <a:ext cx="6055448"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4728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29</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44" name="Rectangle 43"/>
          <p:cNvSpPr/>
          <p:nvPr/>
        </p:nvSpPr>
        <p:spPr>
          <a:xfrm>
            <a:off x="1061256" y="405297"/>
            <a:ext cx="11143785" cy="584775"/>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200" dirty="0">
                <a:solidFill>
                  <a:srgbClr val="0070C0"/>
                </a:solidFill>
                <a:latin typeface="Helvetica Neue Thin" charset="0"/>
                <a:ea typeface="Helvetica Neue Thin" charset="0"/>
                <a:cs typeface="Helvetica Neue Thin" charset="0"/>
              </a:rPr>
              <a:t>What if the 8 nearest buildings provide the most information?</a:t>
            </a:r>
          </a:p>
        </p:txBody>
      </p:sp>
      <p:sp>
        <p:nvSpPr>
          <p:cNvPr id="3" name="TextBox 2"/>
          <p:cNvSpPr txBox="1"/>
          <p:nvPr/>
        </p:nvSpPr>
        <p:spPr>
          <a:xfrm>
            <a:off x="1943103" y="4798118"/>
            <a:ext cx="3416706"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6 </a:t>
            </a:r>
            <a:r>
              <a:rPr lang="en-US" sz="2400" dirty="0" err="1">
                <a:solidFill>
                  <a:schemeClr val="accent6"/>
                </a:solidFill>
                <a:latin typeface="Avenir Book" charset="0"/>
                <a:ea typeface="Avenir Book" charset="0"/>
                <a:cs typeface="Avenir Book" charset="0"/>
              </a:rPr>
              <a:t>bldgs</a:t>
            </a:r>
            <a:r>
              <a:rPr lang="en-US" sz="2400" dirty="0">
                <a:solidFill>
                  <a:schemeClr val="accent6"/>
                </a:solidFill>
                <a:latin typeface="Avenir Book" charset="0"/>
                <a:ea typeface="Avenir Book" charset="0"/>
                <a:cs typeface="Avenir Book" charset="0"/>
              </a:rPr>
              <a:t> with fire means a 75% chance that </a:t>
            </a:r>
          </a:p>
          <a:p>
            <a:pPr algn="ctr"/>
            <a:r>
              <a:rPr lang="en-US" sz="2400" dirty="0" err="1">
                <a:solidFill>
                  <a:schemeClr val="accent6"/>
                </a:solidFill>
                <a:latin typeface="Avenir Book" charset="0"/>
                <a:ea typeface="Avenir Book" charset="0"/>
                <a:cs typeface="Avenir Book" charset="0"/>
              </a:rPr>
              <a:t>Bldg</a:t>
            </a:r>
            <a:r>
              <a:rPr lang="en-US" sz="2400" dirty="0">
                <a:solidFill>
                  <a:schemeClr val="accent6"/>
                </a:solidFill>
                <a:latin typeface="Avenir Book" charset="0"/>
                <a:ea typeface="Avenir Book" charset="0"/>
                <a:cs typeface="Avenir Book" charset="0"/>
              </a:rPr>
              <a:t> 9 will catch fire</a:t>
            </a:r>
          </a:p>
        </p:txBody>
      </p:sp>
      <p:sp>
        <p:nvSpPr>
          <p:cNvPr id="45" name="TextBox 44"/>
          <p:cNvSpPr txBox="1"/>
          <p:nvPr/>
        </p:nvSpPr>
        <p:spPr>
          <a:xfrm>
            <a:off x="6475405" y="2485369"/>
            <a:ext cx="4046450" cy="1200329"/>
          </a:xfrm>
          <a:prstGeom prst="rect">
            <a:avLst/>
          </a:prstGeom>
          <a:noFill/>
        </p:spPr>
        <p:txBody>
          <a:bodyPr wrap="square" rtlCol="0">
            <a:spAutoFit/>
          </a:bodyPr>
          <a:lstStyle/>
          <a:p>
            <a:pPr algn="ctr"/>
            <a:r>
              <a:rPr lang="en-US" sz="2400" dirty="0">
                <a:solidFill>
                  <a:schemeClr val="accent6"/>
                </a:solidFill>
                <a:latin typeface="Avenir Book" charset="0"/>
                <a:ea typeface="Avenir Book" charset="0"/>
                <a:cs typeface="Avenir Book" charset="0"/>
              </a:rPr>
              <a:t>2 </a:t>
            </a:r>
            <a:r>
              <a:rPr lang="en-US" sz="2400" dirty="0" err="1">
                <a:solidFill>
                  <a:schemeClr val="accent6"/>
                </a:solidFill>
                <a:latin typeface="Avenir Book" charset="0"/>
                <a:ea typeface="Avenir Book" charset="0"/>
                <a:cs typeface="Avenir Book" charset="0"/>
              </a:rPr>
              <a:t>bldgs</a:t>
            </a:r>
            <a:r>
              <a:rPr lang="en-US" sz="2400" dirty="0">
                <a:solidFill>
                  <a:schemeClr val="accent6"/>
                </a:solidFill>
                <a:latin typeface="Avenir Book" charset="0"/>
                <a:ea typeface="Avenir Book" charset="0"/>
                <a:cs typeface="Avenir Book" charset="0"/>
              </a:rPr>
              <a:t> caught fire, meaning 25% chance that </a:t>
            </a:r>
            <a:r>
              <a:rPr lang="en-US" sz="2400" dirty="0" err="1">
                <a:solidFill>
                  <a:schemeClr val="accent6"/>
                </a:solidFill>
                <a:latin typeface="Avenir Book" charset="0"/>
                <a:ea typeface="Avenir Book" charset="0"/>
                <a:cs typeface="Avenir Book" charset="0"/>
              </a:rPr>
              <a:t>Bldg</a:t>
            </a:r>
            <a:r>
              <a:rPr lang="en-US" sz="2400" dirty="0">
                <a:solidFill>
                  <a:schemeClr val="accent6"/>
                </a:solidFill>
                <a:latin typeface="Avenir Book" charset="0"/>
                <a:ea typeface="Avenir Book" charset="0"/>
                <a:cs typeface="Avenir Book" charset="0"/>
              </a:rPr>
              <a:t> 29 will catch fire</a:t>
            </a:r>
          </a:p>
        </p:txBody>
      </p:sp>
      <p:sp>
        <p:nvSpPr>
          <p:cNvPr id="4" name="Oval 3"/>
          <p:cNvSpPr/>
          <p:nvPr/>
        </p:nvSpPr>
        <p:spPr>
          <a:xfrm>
            <a:off x="1248937" y="2058150"/>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75674" y="3728882"/>
            <a:ext cx="4861931" cy="27399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9"/>
          <p:cNvSpPr txBox="1">
            <a:spLocks/>
          </p:cNvSpPr>
          <p:nvPr/>
        </p:nvSpPr>
        <p:spPr>
          <a:xfrm>
            <a:off x="1613474"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a:solidFill>
                  <a:schemeClr val="accent2">
                    <a:lumMod val="50000"/>
                  </a:schemeClr>
                </a:solidFill>
                <a:latin typeface="Avenir Book" charset="0"/>
                <a:ea typeface="Avenir Book" charset="0"/>
                <a:cs typeface="Avenir Book" charset="0"/>
              </a:rPr>
              <a:t>Bldg 2</a:t>
            </a:r>
            <a:endParaRPr lang="en-US" sz="2000" dirty="0">
              <a:solidFill>
                <a:schemeClr val="accent2">
                  <a:lumMod val="50000"/>
                </a:schemeClr>
              </a:solidFill>
              <a:latin typeface="Avenir Book" charset="0"/>
              <a:ea typeface="Avenir Book" charset="0"/>
              <a:cs typeface="Avenir Book" charset="0"/>
            </a:endParaRPr>
          </a:p>
        </p:txBody>
      </p:sp>
      <p:sp>
        <p:nvSpPr>
          <p:cNvPr id="20" name="Content Placeholder 9"/>
          <p:cNvSpPr txBox="1">
            <a:spLocks/>
          </p:cNvSpPr>
          <p:nvPr/>
        </p:nvSpPr>
        <p:spPr>
          <a:xfrm>
            <a:off x="1613474"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a:t>
            </a:r>
          </a:p>
        </p:txBody>
      </p:sp>
      <p:sp>
        <p:nvSpPr>
          <p:cNvPr id="21" name="Content Placeholder 9"/>
          <p:cNvSpPr txBox="1">
            <a:spLocks/>
          </p:cNvSpPr>
          <p:nvPr/>
        </p:nvSpPr>
        <p:spPr>
          <a:xfrm>
            <a:off x="1613474"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4</a:t>
            </a:r>
          </a:p>
        </p:txBody>
      </p:sp>
      <p:sp>
        <p:nvSpPr>
          <p:cNvPr id="23" name="Content Placeholder 9"/>
          <p:cNvSpPr txBox="1">
            <a:spLocks/>
          </p:cNvSpPr>
          <p:nvPr/>
        </p:nvSpPr>
        <p:spPr>
          <a:xfrm>
            <a:off x="3214782" y="2437563"/>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8</a:t>
            </a:r>
          </a:p>
        </p:txBody>
      </p:sp>
      <p:sp>
        <p:nvSpPr>
          <p:cNvPr id="24" name="Content Placeholder 9"/>
          <p:cNvSpPr txBox="1">
            <a:spLocks/>
          </p:cNvSpPr>
          <p:nvPr/>
        </p:nvSpPr>
        <p:spPr>
          <a:xfrm>
            <a:off x="3214782" y="3219161"/>
            <a:ext cx="862134" cy="550197"/>
          </a:xfrm>
          <a:prstGeom prst="rect">
            <a:avLst/>
          </a:prstGeom>
          <a:solidFill>
            <a:schemeClr val="accent6"/>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bg1"/>
                </a:solidFill>
                <a:latin typeface="Avenir Book" charset="0"/>
                <a:ea typeface="Avenir Book" charset="0"/>
                <a:cs typeface="Avenir Book" charset="0"/>
              </a:rPr>
              <a:t>Bldg</a:t>
            </a:r>
            <a:r>
              <a:rPr lang="en-US" sz="2000" dirty="0">
                <a:solidFill>
                  <a:schemeClr val="bg1"/>
                </a:solidFill>
                <a:latin typeface="Avenir Book" charset="0"/>
                <a:ea typeface="Avenir Book" charset="0"/>
                <a:cs typeface="Avenir Book" charset="0"/>
              </a:rPr>
              <a:t> 9</a:t>
            </a:r>
          </a:p>
        </p:txBody>
      </p:sp>
      <p:sp>
        <p:nvSpPr>
          <p:cNvPr id="25" name="Content Placeholder 9"/>
          <p:cNvSpPr txBox="1">
            <a:spLocks/>
          </p:cNvSpPr>
          <p:nvPr/>
        </p:nvSpPr>
        <p:spPr>
          <a:xfrm>
            <a:off x="3214782" y="3913941"/>
            <a:ext cx="862134" cy="550197"/>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10</a:t>
            </a:r>
          </a:p>
        </p:txBody>
      </p:sp>
      <p:sp>
        <p:nvSpPr>
          <p:cNvPr id="26" name="Content Placeholder 9"/>
          <p:cNvSpPr txBox="1">
            <a:spLocks/>
          </p:cNvSpPr>
          <p:nvPr/>
        </p:nvSpPr>
        <p:spPr>
          <a:xfrm>
            <a:off x="4816090" y="2437563"/>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14</a:t>
            </a:r>
          </a:p>
        </p:txBody>
      </p:sp>
      <p:sp>
        <p:nvSpPr>
          <p:cNvPr id="27" name="Content Placeholder 9"/>
          <p:cNvSpPr txBox="1">
            <a:spLocks/>
          </p:cNvSpPr>
          <p:nvPr/>
        </p:nvSpPr>
        <p:spPr>
          <a:xfrm>
            <a:off x="4816090" y="321916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15</a:t>
            </a:r>
          </a:p>
        </p:txBody>
      </p:sp>
      <p:sp>
        <p:nvSpPr>
          <p:cNvPr id="28" name="Content Placeholder 9"/>
          <p:cNvSpPr txBox="1">
            <a:spLocks/>
          </p:cNvSpPr>
          <p:nvPr/>
        </p:nvSpPr>
        <p:spPr>
          <a:xfrm>
            <a:off x="4816090"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16</a:t>
            </a:r>
          </a:p>
        </p:txBody>
      </p:sp>
      <p:sp>
        <p:nvSpPr>
          <p:cNvPr id="30" name="Content Placeholder 9"/>
          <p:cNvSpPr txBox="1">
            <a:spLocks/>
          </p:cNvSpPr>
          <p:nvPr/>
        </p:nvSpPr>
        <p:spPr>
          <a:xfrm>
            <a:off x="6417398" y="4698978"/>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23</a:t>
            </a:r>
          </a:p>
        </p:txBody>
      </p:sp>
      <p:sp>
        <p:nvSpPr>
          <p:cNvPr id="31" name="Content Placeholder 9"/>
          <p:cNvSpPr txBox="1">
            <a:spLocks/>
          </p:cNvSpPr>
          <p:nvPr/>
        </p:nvSpPr>
        <p:spPr>
          <a:xfrm>
            <a:off x="6417398" y="3913941"/>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22</a:t>
            </a:r>
          </a:p>
        </p:txBody>
      </p:sp>
      <p:sp>
        <p:nvSpPr>
          <p:cNvPr id="32" name="Content Placeholder 9"/>
          <p:cNvSpPr txBox="1">
            <a:spLocks/>
          </p:cNvSpPr>
          <p:nvPr/>
        </p:nvSpPr>
        <p:spPr>
          <a:xfrm>
            <a:off x="6417398"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24</a:t>
            </a:r>
          </a:p>
        </p:txBody>
      </p:sp>
      <p:sp>
        <p:nvSpPr>
          <p:cNvPr id="33" name="Content Placeholder 9"/>
          <p:cNvSpPr txBox="1">
            <a:spLocks/>
          </p:cNvSpPr>
          <p:nvPr/>
        </p:nvSpPr>
        <p:spPr>
          <a:xfrm>
            <a:off x="7875573" y="4698978"/>
            <a:ext cx="862134" cy="550197"/>
          </a:xfrm>
          <a:prstGeom prst="rect">
            <a:avLst/>
          </a:prstGeom>
          <a:solidFill>
            <a:schemeClr val="accent6"/>
          </a:solidFill>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bg1"/>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29</a:t>
            </a:r>
          </a:p>
        </p:txBody>
      </p:sp>
      <p:sp>
        <p:nvSpPr>
          <p:cNvPr id="34" name="Content Placeholder 9"/>
          <p:cNvSpPr txBox="1">
            <a:spLocks/>
          </p:cNvSpPr>
          <p:nvPr/>
        </p:nvSpPr>
        <p:spPr>
          <a:xfrm>
            <a:off x="7875573" y="3913941"/>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28</a:t>
            </a:r>
          </a:p>
        </p:txBody>
      </p:sp>
      <p:sp>
        <p:nvSpPr>
          <p:cNvPr id="38" name="Content Placeholder 9"/>
          <p:cNvSpPr txBox="1">
            <a:spLocks/>
          </p:cNvSpPr>
          <p:nvPr/>
        </p:nvSpPr>
        <p:spPr>
          <a:xfrm>
            <a:off x="7875573" y="5480576"/>
            <a:ext cx="862134" cy="5501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30</a:t>
            </a:r>
          </a:p>
        </p:txBody>
      </p:sp>
      <p:sp>
        <p:nvSpPr>
          <p:cNvPr id="39" name="Content Placeholder 9"/>
          <p:cNvSpPr txBox="1">
            <a:spLocks/>
          </p:cNvSpPr>
          <p:nvPr/>
        </p:nvSpPr>
        <p:spPr>
          <a:xfrm>
            <a:off x="9620014" y="4698978"/>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35</a:t>
            </a:r>
          </a:p>
        </p:txBody>
      </p:sp>
      <p:sp>
        <p:nvSpPr>
          <p:cNvPr id="40" name="Content Placeholder 9"/>
          <p:cNvSpPr txBox="1">
            <a:spLocks/>
          </p:cNvSpPr>
          <p:nvPr/>
        </p:nvSpPr>
        <p:spPr>
          <a:xfrm>
            <a:off x="9620014" y="3913941"/>
            <a:ext cx="862134" cy="550197"/>
          </a:xfrm>
          <a:prstGeom prst="rect">
            <a:avLst/>
          </a:prstGeom>
        </p:spPr>
        <p:txBody>
          <a:bodyPr vert="horz" lIns="91440" tIns="45720" rIns="91440" bIns="45720" rtlCol="0">
            <a:noAutofit/>
          </a:bodyPr>
          <a:lstStyle>
            <a:defPPr>
              <a:defRPr lang="en-US"/>
            </a:defPPr>
            <a:lvl1pPr indent="0" algn="ctr">
              <a:lnSpc>
                <a:spcPct val="90000"/>
              </a:lnSpc>
              <a:spcBef>
                <a:spcPts val="1000"/>
              </a:spcBef>
              <a:buFont typeface="Arial"/>
              <a:buNone/>
              <a:defRPr sz="2000">
                <a:solidFill>
                  <a:schemeClr val="accent2">
                    <a:lumMod val="50000"/>
                  </a:schemeClr>
                </a:solidFill>
                <a:latin typeface="Avenir Book" charset="0"/>
                <a:ea typeface="Avenir Book" charset="0"/>
                <a:cs typeface="Avenir Book"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dirty="0" err="1"/>
              <a:t>Bldg</a:t>
            </a:r>
            <a:r>
              <a:rPr lang="en-US" dirty="0"/>
              <a:t> 34</a:t>
            </a:r>
          </a:p>
        </p:txBody>
      </p:sp>
      <p:sp>
        <p:nvSpPr>
          <p:cNvPr id="42" name="Content Placeholder 9"/>
          <p:cNvSpPr txBox="1">
            <a:spLocks/>
          </p:cNvSpPr>
          <p:nvPr/>
        </p:nvSpPr>
        <p:spPr>
          <a:xfrm>
            <a:off x="9620014" y="5480576"/>
            <a:ext cx="862134" cy="550197"/>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err="1">
                <a:solidFill>
                  <a:schemeClr val="accent2">
                    <a:lumMod val="50000"/>
                  </a:schemeClr>
                </a:solidFill>
                <a:latin typeface="Avenir Book" charset="0"/>
                <a:ea typeface="Avenir Book" charset="0"/>
                <a:cs typeface="Avenir Book" charset="0"/>
              </a:rPr>
              <a:t>Bldg</a:t>
            </a:r>
            <a:r>
              <a:rPr lang="en-US" sz="2000" dirty="0">
                <a:solidFill>
                  <a:schemeClr val="accent2">
                    <a:lumMod val="50000"/>
                  </a:schemeClr>
                </a:solidFill>
                <a:latin typeface="Avenir Book" charset="0"/>
                <a:ea typeface="Avenir Book" charset="0"/>
                <a:cs typeface="Avenir Book" charset="0"/>
              </a:rPr>
              <a:t> 36</a:t>
            </a:r>
          </a:p>
        </p:txBody>
      </p:sp>
      <p:sp>
        <p:nvSpPr>
          <p:cNvPr id="43" name="Rectangle 42"/>
          <p:cNvSpPr/>
          <p:nvPr/>
        </p:nvSpPr>
        <p:spPr>
          <a:xfrm>
            <a:off x="361950" y="6317253"/>
            <a:ext cx="4997859"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36207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562023" y="766502"/>
            <a:ext cx="5154489" cy="523220"/>
          </a:xfrm>
          <a:prstGeom prst="rect">
            <a:avLst/>
          </a:prstGeom>
          <a:solidFill>
            <a:schemeClr val="bg1"/>
          </a:solidFill>
        </p:spPr>
        <p:txBody>
          <a:bodyPr wrap="square">
            <a:spAutoFit/>
          </a:bodyPr>
          <a:lstStyle/>
          <a:p>
            <a:pPr marL="17463" lvl="0" indent="-17463" algn="ctr">
              <a:defRPr/>
            </a:pPr>
            <a:r>
              <a:rPr lang="en-US" sz="2800" dirty="0">
                <a:solidFill>
                  <a:schemeClr val="tx2"/>
                </a:solidFill>
                <a:latin typeface="Helvetica Neue Thin" charset="0"/>
                <a:ea typeface="Helvetica Neue Thin" charset="0"/>
                <a:cs typeface="Helvetica Neue Thin" charset="0"/>
              </a:rPr>
              <a:t>Homework #3</a:t>
            </a:r>
          </a:p>
        </p:txBody>
      </p:sp>
      <p:graphicFrame>
        <p:nvGraphicFramePr>
          <p:cNvPr id="5" name="Chart 4">
            <a:extLst>
              <a:ext uri="{FF2B5EF4-FFF2-40B4-BE49-F238E27FC236}">
                <a16:creationId xmlns:a16="http://schemas.microsoft.com/office/drawing/2014/main" id="{A0E5BB53-1A21-F141-9579-C8B6110E9132}"/>
              </a:ext>
            </a:extLst>
          </p:cNvPr>
          <p:cNvGraphicFramePr>
            <a:graphicFrameLocks/>
          </p:cNvGraphicFramePr>
          <p:nvPr>
            <p:extLst>
              <p:ext uri="{D42A27DB-BD31-4B8C-83A1-F6EECF244321}">
                <p14:modId xmlns:p14="http://schemas.microsoft.com/office/powerpoint/2010/main" val="2256379578"/>
              </p:ext>
            </p:extLst>
          </p:nvPr>
        </p:nvGraphicFramePr>
        <p:xfrm>
          <a:off x="995049" y="1388861"/>
          <a:ext cx="4721463" cy="4511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F41EA995-AB73-114A-B929-A9BA6F7298B7}"/>
              </a:ext>
            </a:extLst>
          </p:cNvPr>
          <p:cNvGraphicFramePr>
            <a:graphicFrameLocks/>
          </p:cNvGraphicFramePr>
          <p:nvPr>
            <p:extLst>
              <p:ext uri="{D42A27DB-BD31-4B8C-83A1-F6EECF244321}">
                <p14:modId xmlns:p14="http://schemas.microsoft.com/office/powerpoint/2010/main" val="2084933050"/>
              </p:ext>
            </p:extLst>
          </p:nvPr>
        </p:nvGraphicFramePr>
        <p:xfrm>
          <a:off x="5716512" y="1388860"/>
          <a:ext cx="5536958" cy="4567644"/>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BA7B0BD5-24DC-E74B-A08C-6D22EE25F7A8}"/>
              </a:ext>
            </a:extLst>
          </p:cNvPr>
          <p:cNvSpPr/>
          <p:nvPr/>
        </p:nvSpPr>
        <p:spPr>
          <a:xfrm>
            <a:off x="5351737" y="766501"/>
            <a:ext cx="5154489" cy="523220"/>
          </a:xfrm>
          <a:prstGeom prst="rect">
            <a:avLst/>
          </a:prstGeom>
          <a:solidFill>
            <a:schemeClr val="bg1"/>
          </a:solidFill>
        </p:spPr>
        <p:txBody>
          <a:bodyPr wrap="square">
            <a:spAutoFit/>
          </a:bodyPr>
          <a:lstStyle/>
          <a:p>
            <a:pPr marL="17463" lvl="0" indent="-17463" algn="ctr">
              <a:defRPr/>
            </a:pPr>
            <a:r>
              <a:rPr lang="en-US" sz="2800" dirty="0" err="1">
                <a:solidFill>
                  <a:schemeClr val="tx2"/>
                </a:solidFill>
                <a:latin typeface="Helvetica Neue Thin" charset="0"/>
                <a:ea typeface="Helvetica Neue Thin" charset="0"/>
                <a:cs typeface="Helvetica Neue Thin" charset="0"/>
              </a:rPr>
              <a:t>Homeworks</a:t>
            </a:r>
            <a:r>
              <a:rPr lang="en-US" sz="2800" dirty="0">
                <a:solidFill>
                  <a:schemeClr val="tx2"/>
                </a:solidFill>
                <a:latin typeface="Helvetica Neue Thin" charset="0"/>
                <a:ea typeface="Helvetica Neue Thin" charset="0"/>
                <a:cs typeface="Helvetica Neue Thin" charset="0"/>
              </a:rPr>
              <a:t> 1, 2, and 3</a:t>
            </a:r>
          </a:p>
        </p:txBody>
      </p:sp>
    </p:spTree>
    <p:extLst>
      <p:ext uri="{BB962C8B-B14F-4D97-AF65-F5344CB8AC3E}">
        <p14:creationId xmlns:p14="http://schemas.microsoft.com/office/powerpoint/2010/main" val="2921972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30</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44" name="Rectangle 43"/>
          <p:cNvSpPr/>
          <p:nvPr/>
        </p:nvSpPr>
        <p:spPr>
          <a:xfrm>
            <a:off x="1061256" y="405297"/>
            <a:ext cx="11143785" cy="1323439"/>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4000" dirty="0">
                <a:solidFill>
                  <a:srgbClr val="0070C0"/>
                </a:solidFill>
                <a:latin typeface="Helvetica Neue Thin" charset="0"/>
                <a:ea typeface="Helvetica Neue Thin" charset="0"/>
                <a:cs typeface="Helvetica Neue Thin" charset="0"/>
              </a:rPr>
              <a:t>Which is better if both buildings actually caught fire?: k = 4 or k = 8?</a:t>
            </a:r>
          </a:p>
        </p:txBody>
      </p:sp>
      <p:sp>
        <p:nvSpPr>
          <p:cNvPr id="29" name="Rectangle 28"/>
          <p:cNvSpPr/>
          <p:nvPr/>
        </p:nvSpPr>
        <p:spPr>
          <a:xfrm>
            <a:off x="2354776" y="2803726"/>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a:solidFill>
                  <a:schemeClr val="accent1"/>
                </a:solidFill>
                <a:latin typeface="Avenir Book" charset="0"/>
                <a:ea typeface="Avenir Book" charset="0"/>
                <a:cs typeface="Avenir Book" charset="0"/>
              </a:rPr>
              <a:t>k = 4</a:t>
            </a:r>
            <a:endParaRPr lang="en-US" sz="3600" dirty="0">
              <a:solidFill>
                <a:schemeClr val="accent1"/>
              </a:solidFill>
              <a:latin typeface="Avenir Book" charset="0"/>
              <a:ea typeface="Avenir Book" charset="0"/>
              <a:cs typeface="Avenir Book" charset="0"/>
            </a:endParaRPr>
          </a:p>
        </p:txBody>
      </p:sp>
      <p:sp>
        <p:nvSpPr>
          <p:cNvPr id="35" name="Rectangle 34"/>
          <p:cNvSpPr/>
          <p:nvPr/>
        </p:nvSpPr>
        <p:spPr>
          <a:xfrm>
            <a:off x="2354776" y="3731139"/>
            <a:ext cx="2284131"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accent1"/>
                </a:solidFill>
                <a:latin typeface="Avenir Book" charset="0"/>
                <a:ea typeface="Avenir Book" charset="0"/>
                <a:cs typeface="Avenir Book" charset="0"/>
              </a:rPr>
              <a:t>k = 8</a:t>
            </a:r>
          </a:p>
        </p:txBody>
      </p:sp>
      <p:sp>
        <p:nvSpPr>
          <p:cNvPr id="36" name="Rectangle 35"/>
          <p:cNvSpPr/>
          <p:nvPr/>
        </p:nvSpPr>
        <p:spPr>
          <a:xfrm>
            <a:off x="4826629" y="2803726"/>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accent1"/>
                </a:solidFill>
                <a:latin typeface="Avenir Book" charset="0"/>
                <a:ea typeface="Avenir Book" charset="0"/>
                <a:cs typeface="Avenir Book" charset="0"/>
              </a:rPr>
              <a:t>1 of 2</a:t>
            </a:r>
          </a:p>
        </p:txBody>
      </p:sp>
      <p:sp>
        <p:nvSpPr>
          <p:cNvPr id="37" name="Rectangle 36"/>
          <p:cNvSpPr/>
          <p:nvPr/>
        </p:nvSpPr>
        <p:spPr>
          <a:xfrm>
            <a:off x="4826629" y="3731139"/>
            <a:ext cx="4785722" cy="73599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accent1"/>
                </a:solidFill>
                <a:latin typeface="Avenir Book" charset="0"/>
                <a:ea typeface="Avenir Book" charset="0"/>
                <a:cs typeface="Avenir Book" charset="0"/>
              </a:rPr>
              <a:t>2 of 2</a:t>
            </a:r>
          </a:p>
        </p:txBody>
      </p:sp>
      <p:sp>
        <p:nvSpPr>
          <p:cNvPr id="41" name="Rectangle 40"/>
          <p:cNvSpPr/>
          <p:nvPr/>
        </p:nvSpPr>
        <p:spPr>
          <a:xfrm>
            <a:off x="4826628" y="1972025"/>
            <a:ext cx="4785723" cy="735990"/>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accent1"/>
                </a:solidFill>
                <a:latin typeface="Avenir Book" charset="0"/>
                <a:ea typeface="Avenir Book" charset="0"/>
                <a:cs typeface="Avenir Book" charset="0"/>
              </a:rPr>
              <a:t>Correctly Predicted</a:t>
            </a:r>
          </a:p>
        </p:txBody>
      </p:sp>
      <p:sp>
        <p:nvSpPr>
          <p:cNvPr id="43" name="Rectangle 42"/>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976543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31</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a:t>
            </a:r>
          </a:p>
        </p:txBody>
      </p:sp>
      <p:sp>
        <p:nvSpPr>
          <p:cNvPr id="44" name="Rectangle 43"/>
          <p:cNvSpPr/>
          <p:nvPr/>
        </p:nvSpPr>
        <p:spPr>
          <a:xfrm>
            <a:off x="1048215" y="2033375"/>
            <a:ext cx="9835375" cy="2308324"/>
          </a:xfrm>
          <a:prstGeom prst="rect">
            <a:avLst/>
          </a:prstGeom>
        </p:spPr>
        <p:txBody>
          <a:bodyPr wrap="square">
            <a:spAutoFit/>
          </a:bodyPr>
          <a:lstStyle/>
          <a:p>
            <a:pPr marL="571500" marR="0" lvl="0" indent="-571500" defTabSz="914400" eaLnBrk="1" fontAlgn="auto" latinLnBrk="0" hangingPunct="1">
              <a:lnSpc>
                <a:spcPct val="100000"/>
              </a:lnSpc>
              <a:spcBef>
                <a:spcPts val="0"/>
              </a:spcBef>
              <a:spcAft>
                <a:spcPts val="0"/>
              </a:spcAft>
              <a:buClrTx/>
              <a:buSzTx/>
              <a:buFont typeface="+mj-lt"/>
              <a:buNone/>
              <a:tabLst/>
              <a:defRPr/>
            </a:pPr>
            <a:r>
              <a:rPr lang="en-US" sz="3600" dirty="0" err="1">
                <a:solidFill>
                  <a:srgbClr val="0070C0"/>
                </a:solidFill>
                <a:latin typeface="Helvetica Neue Thin" charset="0"/>
                <a:ea typeface="Helvetica Neue Thin" charset="0"/>
                <a:cs typeface="Helvetica Neue Thin" charset="0"/>
              </a:rPr>
              <a:t>kNNs</a:t>
            </a:r>
            <a:r>
              <a:rPr lang="en-US" sz="3600" dirty="0">
                <a:solidFill>
                  <a:srgbClr val="0070C0"/>
                </a:solidFill>
                <a:latin typeface="Helvetica Neue Thin" charset="0"/>
                <a:ea typeface="Helvetica Neue Thin" charset="0"/>
                <a:cs typeface="Helvetica Neue Thin" charset="0"/>
              </a:rPr>
              <a:t> assume that observations that are closer together are more related. Relatedness can be represented by the k-number of nearest records as measured by distance of variables.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350" y="4341699"/>
            <a:ext cx="4772753" cy="1212128"/>
          </a:xfrm>
          <a:prstGeom prst="rect">
            <a:avLst/>
          </a:prstGeom>
        </p:spPr>
      </p:pic>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85661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b="1" smtClean="0"/>
              <a:t>32</a:t>
            </a:fld>
            <a:endParaRPr lang="en-US" b="1"/>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Process</a:t>
            </a:r>
          </a:p>
        </p:txBody>
      </p:sp>
      <p:sp>
        <p:nvSpPr>
          <p:cNvPr id="3" name="Rectangle 2"/>
          <p:cNvSpPr/>
          <p:nvPr/>
        </p:nvSpPr>
        <p:spPr>
          <a:xfrm>
            <a:off x="1076567" y="1178851"/>
            <a:ext cx="5027332" cy="2190401"/>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Training model</a:t>
            </a:r>
          </a:p>
          <a:p>
            <a:pPr marL="801688" indent="-490538"/>
            <a:r>
              <a:rPr lang="en-US" b="1" dirty="0">
                <a:solidFill>
                  <a:schemeClr val="accent2">
                    <a:lumMod val="50000"/>
                  </a:schemeClr>
                </a:solidFill>
                <a:latin typeface="Avenir Book" charset="0"/>
                <a:ea typeface="Avenir Book" charset="0"/>
                <a:cs typeface="Avenir Book" charset="0"/>
              </a:rPr>
              <a:t>For each observation for a given k</a:t>
            </a:r>
          </a:p>
          <a:p>
            <a:pPr marL="801688" indent="-490538">
              <a:buFont typeface="Arial" charset="0"/>
              <a:buChar char="•"/>
            </a:pPr>
            <a:r>
              <a:rPr lang="en-US" b="1" dirty="0">
                <a:solidFill>
                  <a:schemeClr val="accent2">
                    <a:lumMod val="50000"/>
                  </a:schemeClr>
                </a:solidFill>
                <a:latin typeface="Avenir Book" charset="0"/>
                <a:ea typeface="Avenir Book" charset="0"/>
                <a:cs typeface="Avenir Book" charset="0"/>
              </a:rPr>
              <a:t>Calculate distance to all other records</a:t>
            </a:r>
          </a:p>
          <a:p>
            <a:pPr marL="1258888" lvl="1" indent="-490538">
              <a:buFont typeface="Arial" charset="0"/>
              <a:buChar char="•"/>
            </a:pPr>
            <a:r>
              <a:rPr lang="en-US" b="1" dirty="0">
                <a:solidFill>
                  <a:schemeClr val="accent2">
                    <a:lumMod val="50000"/>
                  </a:schemeClr>
                </a:solidFill>
                <a:latin typeface="Avenir Book" charset="0"/>
                <a:ea typeface="Avenir Book" charset="0"/>
                <a:cs typeface="Avenir Book" charset="0"/>
              </a:rPr>
              <a:t>If continuous, calculate mean of Y for k-nearest records</a:t>
            </a:r>
          </a:p>
          <a:p>
            <a:pPr marL="1258888" lvl="1" indent="-490538">
              <a:buFont typeface="Arial" charset="0"/>
              <a:buChar char="•"/>
            </a:pPr>
            <a:r>
              <a:rPr lang="en-US" b="1" dirty="0">
                <a:solidFill>
                  <a:schemeClr val="accent2">
                    <a:lumMod val="50000"/>
                  </a:schemeClr>
                </a:solidFill>
                <a:latin typeface="Avenir Book" charset="0"/>
                <a:ea typeface="Avenir Book" charset="0"/>
                <a:cs typeface="Avenir Book" charset="0"/>
              </a:rPr>
              <a:t>If discrete, calculate proportion Y=1</a:t>
            </a:r>
          </a:p>
          <a:p>
            <a:pPr marL="801688" indent="-490538"/>
            <a:endParaRPr lang="en-US" b="1" dirty="0">
              <a:solidFill>
                <a:schemeClr val="accent2">
                  <a:lumMod val="50000"/>
                </a:schemeClr>
              </a:solidFill>
              <a:latin typeface="Avenir Book" charset="0"/>
              <a:ea typeface="Avenir Book" charset="0"/>
              <a:cs typeface="Avenir Book" charset="0"/>
            </a:endParaRPr>
          </a:p>
        </p:txBody>
      </p:sp>
      <p:sp>
        <p:nvSpPr>
          <p:cNvPr id="20" name="Rectangle 19"/>
          <p:cNvSpPr/>
          <p:nvPr/>
        </p:nvSpPr>
        <p:spPr>
          <a:xfrm>
            <a:off x="1091165" y="4908265"/>
            <a:ext cx="5027332" cy="551194"/>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2">
                    <a:lumMod val="50000"/>
                  </a:schemeClr>
                </a:solidFill>
                <a:latin typeface="Avenir Book" charset="0"/>
                <a:ea typeface="Avenir Book" charset="0"/>
                <a:cs typeface="Avenir Book" charset="0"/>
              </a:rPr>
              <a:t>Repeat process for k to k ≤ n</a:t>
            </a:r>
          </a:p>
        </p:txBody>
      </p:sp>
      <p:sp>
        <p:nvSpPr>
          <p:cNvPr id="22" name="Rectangle 21"/>
          <p:cNvSpPr/>
          <p:nvPr/>
        </p:nvSpPr>
        <p:spPr>
          <a:xfrm>
            <a:off x="7213464" y="5065218"/>
            <a:ext cx="2101986" cy="754397"/>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Compare error across </a:t>
            </a:r>
            <a:r>
              <a:rPr lang="en-US" b="1">
                <a:solidFill>
                  <a:schemeClr val="accent1"/>
                </a:solidFill>
                <a:latin typeface="Avenir Book" charset="0"/>
                <a:ea typeface="Avenir Book" charset="0"/>
                <a:cs typeface="Avenir Book" charset="0"/>
              </a:rPr>
              <a:t>all k’s</a:t>
            </a:r>
            <a:endParaRPr lang="en-US" b="1" dirty="0">
              <a:solidFill>
                <a:schemeClr val="accent1"/>
              </a:solidFill>
              <a:latin typeface="Avenir Book" charset="0"/>
              <a:ea typeface="Avenir Book" charset="0"/>
              <a:cs typeface="Avenir Book" charset="0"/>
            </a:endParaRPr>
          </a:p>
        </p:txBody>
      </p:sp>
      <p:cxnSp>
        <p:nvCxnSpPr>
          <p:cNvPr id="5" name="Elbow Connector 4"/>
          <p:cNvCxnSpPr>
            <a:stCxn id="3" idx="3"/>
            <a:endCxn id="53" idx="3"/>
          </p:cNvCxnSpPr>
          <p:nvPr/>
        </p:nvCxnSpPr>
        <p:spPr>
          <a:xfrm>
            <a:off x="6103899" y="2274052"/>
            <a:ext cx="29197" cy="1852545"/>
          </a:xfrm>
          <a:prstGeom prst="bentConnector3">
            <a:avLst>
              <a:gd name="adj1" fmla="val 8829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3" idx="1"/>
            <a:endCxn id="20" idx="1"/>
          </p:cNvCxnSpPr>
          <p:nvPr/>
        </p:nvCxnSpPr>
        <p:spPr>
          <a:xfrm rot="10800000" flipV="1">
            <a:off x="1091166" y="4126596"/>
            <a:ext cx="14599" cy="1057265"/>
          </a:xfrm>
          <a:prstGeom prst="bentConnector3">
            <a:avLst>
              <a:gd name="adj1" fmla="val 16658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0" idx="2"/>
            <a:endCxn id="22" idx="1"/>
          </p:cNvCxnSpPr>
          <p:nvPr/>
        </p:nvCxnSpPr>
        <p:spPr>
          <a:xfrm rot="5400000" flipH="1" flipV="1">
            <a:off x="5400626" y="3646621"/>
            <a:ext cx="17042" cy="3608633"/>
          </a:xfrm>
          <a:prstGeom prst="bentConnector4">
            <a:avLst>
              <a:gd name="adj1" fmla="val -1341392"/>
              <a:gd name="adj2" fmla="val 84828"/>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iamond 31"/>
          <p:cNvSpPr/>
          <p:nvPr/>
        </p:nvSpPr>
        <p:spPr>
          <a:xfrm>
            <a:off x="7773373" y="2515042"/>
            <a:ext cx="2909944" cy="1480645"/>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Book" charset="0"/>
                <a:ea typeface="Avenir Book" charset="0"/>
                <a:cs typeface="Avenir Book" charset="0"/>
              </a:rPr>
              <a:t>If Error </a:t>
            </a:r>
            <a:r>
              <a:rPr lang="en-US" b="1">
                <a:latin typeface="Avenir Book" charset="0"/>
                <a:ea typeface="Avenir Book" charset="0"/>
                <a:cs typeface="Avenir Book" charset="0"/>
              </a:rPr>
              <a:t>is acceptable?</a:t>
            </a:r>
            <a:endParaRPr lang="en-US" b="1" dirty="0">
              <a:latin typeface="Avenir Book" charset="0"/>
              <a:ea typeface="Avenir Book" charset="0"/>
              <a:cs typeface="Avenir Book" charset="0"/>
            </a:endParaRPr>
          </a:p>
        </p:txBody>
      </p:sp>
      <p:cxnSp>
        <p:nvCxnSpPr>
          <p:cNvPr id="33" name="Elbow Connector 32"/>
          <p:cNvCxnSpPr>
            <a:stCxn id="22" idx="0"/>
            <a:endCxn id="32" idx="2"/>
          </p:cNvCxnSpPr>
          <p:nvPr/>
        </p:nvCxnSpPr>
        <p:spPr>
          <a:xfrm rot="5400000" flipH="1" flipV="1">
            <a:off x="8211636" y="4048509"/>
            <a:ext cx="1069531" cy="963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2" idx="3"/>
            <a:endCxn id="44" idx="2"/>
          </p:cNvCxnSpPr>
          <p:nvPr/>
        </p:nvCxnSpPr>
        <p:spPr>
          <a:xfrm flipV="1">
            <a:off x="10683317" y="2037729"/>
            <a:ext cx="392567" cy="12176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10436917" y="1486521"/>
            <a:ext cx="1277934" cy="551208"/>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Done!</a:t>
            </a:r>
          </a:p>
        </p:txBody>
      </p:sp>
      <p:sp>
        <p:nvSpPr>
          <p:cNvPr id="64" name="Rectangle 63"/>
          <p:cNvSpPr/>
          <p:nvPr/>
        </p:nvSpPr>
        <p:spPr>
          <a:xfrm>
            <a:off x="2738314" y="385431"/>
            <a:ext cx="1703838" cy="551208"/>
          </a:xfrm>
          <a:prstGeom prst="rect">
            <a:avLst/>
          </a:prstGeom>
          <a:solidFill>
            <a:schemeClr val="accent6">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latin typeface="Avenir Book" charset="0"/>
                <a:ea typeface="Avenir Book" charset="0"/>
                <a:cs typeface="Avenir Book" charset="0"/>
              </a:rPr>
              <a:t>Start</a:t>
            </a:r>
          </a:p>
        </p:txBody>
      </p:sp>
      <p:sp>
        <p:nvSpPr>
          <p:cNvPr id="80" name="Rectangle 79"/>
          <p:cNvSpPr/>
          <p:nvPr/>
        </p:nvSpPr>
        <p:spPr>
          <a:xfrm>
            <a:off x="7166285" y="2740741"/>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N</a:t>
            </a:r>
          </a:p>
        </p:txBody>
      </p:sp>
      <p:sp>
        <p:nvSpPr>
          <p:cNvPr id="81" name="Rectangle 80"/>
          <p:cNvSpPr/>
          <p:nvPr/>
        </p:nvSpPr>
        <p:spPr>
          <a:xfrm>
            <a:off x="10436917" y="2637222"/>
            <a:ext cx="782532" cy="7127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Avenir Book" charset="0"/>
                <a:ea typeface="Avenir Book" charset="0"/>
                <a:cs typeface="Avenir Book" charset="0"/>
              </a:rPr>
              <a:t>Y</a:t>
            </a:r>
          </a:p>
        </p:txBody>
      </p:sp>
      <p:sp>
        <p:nvSpPr>
          <p:cNvPr id="53" name="Rectangle 52"/>
          <p:cNvSpPr/>
          <p:nvPr/>
        </p:nvSpPr>
        <p:spPr>
          <a:xfrm>
            <a:off x="1105764" y="3606914"/>
            <a:ext cx="5027332" cy="1039366"/>
          </a:xfrm>
          <a:prstGeom prst="rect">
            <a:avLst/>
          </a:prstGeom>
          <a:solidFill>
            <a:schemeClr val="accent1">
              <a:lumMod val="60000"/>
              <a:lumOff val="4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solidFill>
                <a:latin typeface="Avenir Book" charset="0"/>
                <a:ea typeface="Avenir Book" charset="0"/>
                <a:cs typeface="Avenir Book" charset="0"/>
              </a:rPr>
              <a:t>Predict and calculate error based on validation</a:t>
            </a:r>
          </a:p>
          <a:p>
            <a:pPr marL="285750" indent="-285750">
              <a:buFont typeface="Arial" charset="0"/>
              <a:buChar char="•"/>
            </a:pPr>
            <a:r>
              <a:rPr lang="en-US" b="1" dirty="0">
                <a:solidFill>
                  <a:schemeClr val="accent1"/>
                </a:solidFill>
                <a:latin typeface="Avenir Book" charset="0"/>
                <a:ea typeface="Avenir Book" charset="0"/>
                <a:cs typeface="Avenir Book" charset="0"/>
              </a:rPr>
              <a:t>If continuous, calculate RMSE or MAPE</a:t>
            </a:r>
          </a:p>
          <a:p>
            <a:pPr marL="285750" indent="-285750">
              <a:buFont typeface="Arial" charset="0"/>
              <a:buChar char="•"/>
            </a:pPr>
            <a:r>
              <a:rPr lang="en-US" b="1" dirty="0">
                <a:solidFill>
                  <a:schemeClr val="accent1"/>
                </a:solidFill>
                <a:latin typeface="Avenir Book" charset="0"/>
                <a:ea typeface="Avenir Book" charset="0"/>
                <a:cs typeface="Avenir Book" charset="0"/>
              </a:rPr>
              <a:t>If discrete, calculate AUC or ROC</a:t>
            </a:r>
          </a:p>
          <a:p>
            <a:endParaRPr lang="en-US" b="1" dirty="0">
              <a:solidFill>
                <a:schemeClr val="accent1"/>
              </a:solidFill>
              <a:latin typeface="Avenir Book" charset="0"/>
              <a:ea typeface="Avenir Book" charset="0"/>
              <a:cs typeface="Avenir Book" charset="0"/>
            </a:endParaRPr>
          </a:p>
        </p:txBody>
      </p:sp>
      <p:cxnSp>
        <p:nvCxnSpPr>
          <p:cNvPr id="63" name="Elbow Connector 62"/>
          <p:cNvCxnSpPr>
            <a:stCxn id="20" idx="2"/>
            <a:endCxn id="3" idx="1"/>
          </p:cNvCxnSpPr>
          <p:nvPr/>
        </p:nvCxnSpPr>
        <p:spPr>
          <a:xfrm rot="5400000" flipH="1">
            <a:off x="747995" y="2602624"/>
            <a:ext cx="3185407" cy="2528264"/>
          </a:xfrm>
          <a:prstGeom prst="bentConnector4">
            <a:avLst>
              <a:gd name="adj1" fmla="val -7176"/>
              <a:gd name="adj2" fmla="val 1143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4" idx="2"/>
            <a:endCxn id="3" idx="0"/>
          </p:cNvCxnSpPr>
          <p:nvPr/>
        </p:nvCxnSpPr>
        <p:spPr>
          <a:xfrm rot="5400000">
            <a:off x="3469127" y="1057745"/>
            <a:ext cx="24221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32" idx="1"/>
            <a:endCxn id="64" idx="3"/>
          </p:cNvCxnSpPr>
          <p:nvPr/>
        </p:nvCxnSpPr>
        <p:spPr>
          <a:xfrm rot="10800000">
            <a:off x="4442153" y="661035"/>
            <a:ext cx="3331221" cy="2594330"/>
          </a:xfrm>
          <a:prstGeom prst="bentConnector3">
            <a:avLst>
              <a:gd name="adj1" fmla="val 31254"/>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78688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33</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KNN Assumptions</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6" y="1761917"/>
            <a:ext cx="10883590" cy="3539430"/>
          </a:xfrm>
          <a:prstGeom prst="rect">
            <a:avLst/>
          </a:prstGeom>
        </p:spPr>
        <p:txBody>
          <a:bodyPr wrap="square">
            <a:spAutoFit/>
          </a:bodyPr>
          <a:lstStyle/>
          <a:p>
            <a:pPr marL="571500" indent="-571500">
              <a:buFont typeface="Arial" charset="0"/>
              <a:buChar char="•"/>
              <a:defRPr/>
            </a:pPr>
            <a:r>
              <a:rPr lang="en-US" sz="3200" dirty="0">
                <a:solidFill>
                  <a:srgbClr val="0070C0"/>
                </a:solidFill>
                <a:latin typeface="Helvetica Neue Thin" charset="0"/>
                <a:ea typeface="Helvetica Neue Thin" charset="0"/>
                <a:cs typeface="Helvetica Neue Thin" charset="0"/>
              </a:rPr>
              <a:t>All input features need to be scaled similarly.</a:t>
            </a:r>
          </a:p>
          <a:p>
            <a:pPr marL="571500" indent="-571500">
              <a:buFont typeface="Arial" charset="0"/>
              <a:buChar char="•"/>
              <a:defRPr/>
            </a:pPr>
            <a:r>
              <a:rPr lang="en-US" sz="3200" dirty="0">
                <a:solidFill>
                  <a:srgbClr val="0070C0"/>
                </a:solidFill>
                <a:latin typeface="Helvetica Neue Thin" charset="0"/>
                <a:ea typeface="Helvetica Neue Thin" charset="0"/>
                <a:cs typeface="Helvetica Neue Thin" charset="0"/>
              </a:rPr>
              <a:t>All input features have equal weight.</a:t>
            </a:r>
          </a:p>
          <a:p>
            <a:pPr marL="571500" indent="-571500">
              <a:buFont typeface="Arial" charset="0"/>
              <a:buChar char="•"/>
              <a:defRPr/>
            </a:pPr>
            <a:r>
              <a:rPr lang="en-US" sz="3200" dirty="0">
                <a:solidFill>
                  <a:srgbClr val="0070C0"/>
                </a:solidFill>
                <a:latin typeface="Helvetica Neue Thin" charset="0"/>
                <a:ea typeface="Helvetica Neue Thin" charset="0"/>
                <a:cs typeface="Helvetica Neue Thin" charset="0"/>
              </a:rPr>
              <a:t>Uncommon assumption: While KNN is a non-parametric method, high collinearity should be kept to a minimum such that redundant variation is not disproportionately represented.</a:t>
            </a:r>
          </a:p>
          <a:p>
            <a:pPr marL="571500" indent="-571500">
              <a:buFont typeface="Arial" charset="0"/>
              <a:buChar char="•"/>
              <a:defRPr/>
            </a:pPr>
            <a:endParaRPr lang="en-US" sz="32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823318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34</a:t>
            </a:fld>
            <a:endParaRPr lang="en-US"/>
          </a:p>
        </p:txBody>
      </p:sp>
      <p:sp>
        <p:nvSpPr>
          <p:cNvPr id="6" name="Rectangle 5"/>
          <p:cNvSpPr/>
          <p:nvPr/>
        </p:nvSpPr>
        <p:spPr>
          <a:xfrm>
            <a:off x="361950" y="6317253"/>
            <a:ext cx="8953500" cy="461665"/>
          </a:xfrm>
          <a:prstGeom prst="rect">
            <a:avLst/>
          </a:prstGeom>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OLS </a:t>
            </a:r>
          </a:p>
        </p:txBody>
      </p:sp>
      <p:sp>
        <p:nvSpPr>
          <p:cNvPr id="10" name="Rectangle 9"/>
          <p:cNvSpPr/>
          <p:nvPr/>
        </p:nvSpPr>
        <p:spPr>
          <a:xfrm>
            <a:off x="-641660" y="622902"/>
            <a:ext cx="5436684" cy="707886"/>
          </a:xfrm>
          <a:prstGeom prst="rect">
            <a:avLst/>
          </a:prstGeom>
          <a:solidFill>
            <a:srgbClr val="00B0F0"/>
          </a:solidFill>
        </p:spPr>
        <p:txBody>
          <a:bodyPr wrap="square">
            <a:spAutoFit/>
          </a:bodyPr>
          <a:lstStyle/>
          <a:p>
            <a:pPr algn="r"/>
            <a:r>
              <a:rPr lang="en-US" sz="4000" dirty="0">
                <a:solidFill>
                  <a:schemeClr val="bg1"/>
                </a:solidFill>
                <a:latin typeface="Avenir Book" charset="0"/>
                <a:ea typeface="Avenir Book" charset="0"/>
                <a:cs typeface="Avenir Book" charset="0"/>
              </a:rPr>
              <a:t>KNN Good/Bad</a:t>
            </a:r>
            <a:endParaRPr lang="en-US" sz="3600" dirty="0">
              <a:solidFill>
                <a:schemeClr val="bg1"/>
              </a:solidFill>
              <a:latin typeface="Avenir Book" charset="0"/>
              <a:ea typeface="Avenir Book" charset="0"/>
              <a:cs typeface="Avenir Book" charset="0"/>
            </a:endParaRPr>
          </a:p>
        </p:txBody>
      </p:sp>
      <p:sp>
        <p:nvSpPr>
          <p:cNvPr id="30" name="Rectangle 29"/>
          <p:cNvSpPr/>
          <p:nvPr/>
        </p:nvSpPr>
        <p:spPr>
          <a:xfrm>
            <a:off x="1048215" y="1526718"/>
            <a:ext cx="11143785" cy="4524315"/>
          </a:xfrm>
          <a:prstGeom prst="rect">
            <a:avLst/>
          </a:prstGeom>
        </p:spPr>
        <p:txBody>
          <a:bodyPr wrap="square">
            <a:spAutoFit/>
          </a:bodyPr>
          <a:lstStyle/>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Good for low dimensional data (few variables)</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Good for when no theory exists</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Good for imputation of missing values</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for high dimensional data as each observation needs to be processed</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if data contains both discrete and continuous</a:t>
            </a:r>
          </a:p>
          <a:p>
            <a:pPr marL="571500" indent="-571500">
              <a:buFont typeface="+mj-lt"/>
              <a:buAutoNum type="romanLcPeriod"/>
              <a:defRPr/>
            </a:pPr>
            <a:r>
              <a:rPr lang="en-US" sz="3200" dirty="0">
                <a:solidFill>
                  <a:srgbClr val="0070C0"/>
                </a:solidFill>
                <a:latin typeface="Helvetica Neue Thin" charset="0"/>
                <a:ea typeface="Helvetica Neue Thin" charset="0"/>
                <a:cs typeface="Helvetica Neue Thin" charset="0"/>
              </a:rPr>
              <a:t>Bad if you want an interpretation</a:t>
            </a:r>
          </a:p>
          <a:p>
            <a:pPr marL="571500" indent="-571500">
              <a:buFont typeface="+mj-lt"/>
              <a:buAutoNum type="romanLcPeriod"/>
              <a:defRPr/>
            </a:pPr>
            <a:endParaRPr lang="en-US" sz="3200" dirty="0">
              <a:solidFill>
                <a:srgbClr val="0070C0"/>
              </a:solidFill>
              <a:latin typeface="Helvetica Neue Thin" charset="0"/>
              <a:ea typeface="Helvetica Neue Thin" charset="0"/>
              <a:cs typeface="Helvetica Neue Thin" charset="0"/>
            </a:endParaRPr>
          </a:p>
        </p:txBody>
      </p:sp>
      <p:sp>
        <p:nvSpPr>
          <p:cNvPr id="7" name="Rectangle 6"/>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34213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35</a:t>
            </a:fld>
            <a:endParaRPr lang="en-US"/>
          </a:p>
        </p:txBody>
      </p:sp>
      <p:sp>
        <p:nvSpPr>
          <p:cNvPr id="6" name="Rectangle 5"/>
          <p:cNvSpPr/>
          <p:nvPr/>
        </p:nvSpPr>
        <p:spPr>
          <a:xfrm>
            <a:off x="361950" y="6317253"/>
            <a:ext cx="8953500" cy="461665"/>
          </a:xfrm>
          <a:prstGeom prst="rect">
            <a:avLst/>
          </a:prstGeom>
          <a:solidFill>
            <a:schemeClr val="bg1"/>
          </a:solidFill>
        </p:spPr>
        <p:txBody>
          <a:bodyPr wrap="square">
            <a:spAutoFit/>
          </a:bodyPr>
          <a:lstStyle/>
          <a:p>
            <a:pPr marL="17463" lvl="0" indent="-17463">
              <a:defRPr/>
            </a:pPr>
            <a:r>
              <a:rPr lang="en-US" sz="2400">
                <a:solidFill>
                  <a:schemeClr val="bg1">
                    <a:lumMod val="50000"/>
                  </a:schemeClr>
                </a:solidFill>
                <a:latin typeface="Helvetica Neue Thin" charset="0"/>
                <a:ea typeface="Helvetica Neue Thin" charset="0"/>
                <a:cs typeface="Helvetica Neue Thin" charset="0"/>
              </a:rPr>
              <a:t>KNN</a:t>
            </a:r>
            <a:endParaRPr lang="en-US" sz="2400" dirty="0">
              <a:solidFill>
                <a:schemeClr val="bg1">
                  <a:lumMod val="50000"/>
                </a:schemeClr>
              </a:solidFill>
              <a:latin typeface="Helvetica Neue Thin" charset="0"/>
              <a:ea typeface="Helvetica Neue Thin" charset="0"/>
              <a:cs typeface="Helvetica Neue Thin" charset="0"/>
            </a:endParaRPr>
          </a:p>
        </p:txBody>
      </p:sp>
      <p:sp>
        <p:nvSpPr>
          <p:cNvPr id="10" name="Rectangle 9"/>
          <p:cNvSpPr/>
          <p:nvPr/>
        </p:nvSpPr>
        <p:spPr>
          <a:xfrm>
            <a:off x="-1176918" y="3522219"/>
            <a:ext cx="5436684" cy="707886"/>
          </a:xfrm>
          <a:prstGeom prst="rect">
            <a:avLst/>
          </a:prstGeom>
          <a:solidFill>
            <a:srgbClr val="FF0000"/>
          </a:solidFill>
        </p:spPr>
        <p:txBody>
          <a:bodyPr wrap="square">
            <a:spAutoFit/>
          </a:bodyPr>
          <a:lstStyle/>
          <a:p>
            <a:pPr algn="r"/>
            <a:r>
              <a:rPr lang="en-US" sz="4000" dirty="0">
                <a:solidFill>
                  <a:schemeClr val="bg1"/>
                </a:solidFill>
                <a:latin typeface="Avenir Book" charset="0"/>
                <a:ea typeface="Avenir Book" charset="0"/>
                <a:cs typeface="Avenir Book" charset="0"/>
              </a:rPr>
              <a:t>Coded example</a:t>
            </a:r>
            <a:endParaRPr lang="en-US" sz="36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803509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1754326"/>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Regularization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tx2"/>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36</a:t>
            </a:fld>
            <a:endParaRPr lang="en-US"/>
          </a:p>
        </p:txBody>
      </p:sp>
      <p:sp>
        <p:nvSpPr>
          <p:cNvPr id="8" name="Rectangle 7"/>
          <p:cNvSpPr/>
          <p:nvPr/>
        </p:nvSpPr>
        <p:spPr>
          <a:xfrm>
            <a:off x="185753" y="6354246"/>
            <a:ext cx="4044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a:t>
            </a:r>
            <a:endParaRPr lang="en-US" dirty="0">
              <a:solidFill>
                <a:schemeClr val="bg1">
                  <a:lumMod val="75000"/>
                </a:schemeClr>
              </a:solidFill>
            </a:endParaRPr>
          </a:p>
        </p:txBody>
      </p:sp>
    </p:spTree>
    <p:extLst>
      <p:ext uri="{BB962C8B-B14F-4D97-AF65-F5344CB8AC3E}">
        <p14:creationId xmlns:p14="http://schemas.microsoft.com/office/powerpoint/2010/main" val="829213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74482"/>
            <a:ext cx="3028950" cy="707886"/>
          </a:xfrm>
          <a:prstGeom prst="rect">
            <a:avLst/>
          </a:prstGeom>
          <a:solidFill>
            <a:schemeClr val="accent5">
              <a:lumMod val="75000"/>
            </a:schemeClr>
          </a:solidFill>
        </p:spPr>
        <p:txBody>
          <a:bodyPr wrap="square" rtlCol="0">
            <a:spAutoFit/>
          </a:bodyPr>
          <a:lstStyle/>
          <a:p>
            <a:pPr lvl="1"/>
            <a:r>
              <a:rPr lang="en-US" sz="4000" dirty="0">
                <a:solidFill>
                  <a:schemeClr val="bg1"/>
                </a:solidFill>
                <a:latin typeface="Avenir Book" charset="0"/>
                <a:ea typeface="Avenir Book" charset="0"/>
                <a:cs typeface="Avenir Book" charset="0"/>
              </a:rPr>
              <a:t>Roadmap</a:t>
            </a:r>
            <a:endParaRPr lang="en-US" sz="2800" dirty="0">
              <a:solidFill>
                <a:schemeClr val="bg1"/>
              </a:solidFill>
              <a:latin typeface="Avenir Book" charset="0"/>
              <a:ea typeface="Avenir Book" charset="0"/>
              <a:cs typeface="Avenir Book" charset="0"/>
            </a:endParaRPr>
          </a:p>
        </p:txBody>
      </p:sp>
      <p:sp>
        <p:nvSpPr>
          <p:cNvPr id="6" name="TextBox 5"/>
          <p:cNvSpPr txBox="1"/>
          <p:nvPr/>
        </p:nvSpPr>
        <p:spPr>
          <a:xfrm>
            <a:off x="1460282" y="1886823"/>
            <a:ext cx="9226768" cy="2308324"/>
          </a:xfrm>
          <a:prstGeom prst="rect">
            <a:avLst/>
          </a:prstGeom>
          <a:noFill/>
        </p:spPr>
        <p:txBody>
          <a:bodyPr wrap="square" rtlCol="0">
            <a:spAutoFit/>
          </a:bodyPr>
          <a:lstStyle/>
          <a:p>
            <a:pPr marL="571500" indent="-571500">
              <a:buFont typeface="Arial" charset="0"/>
              <a:buChar char="•"/>
            </a:pPr>
            <a:r>
              <a:rPr lang="en-US" sz="3600" dirty="0">
                <a:solidFill>
                  <a:schemeClr val="bg1">
                    <a:lumMod val="65000"/>
                  </a:schemeClr>
                </a:solidFill>
                <a:latin typeface="Avenir Book" charset="0"/>
              </a:rPr>
              <a:t>Homework #3</a:t>
            </a:r>
          </a:p>
          <a:p>
            <a:pPr marL="571500" indent="-571500">
              <a:buFont typeface="Arial" charset="0"/>
              <a:buChar char="•"/>
            </a:pPr>
            <a:r>
              <a:rPr lang="en-US" sz="3600" dirty="0">
                <a:solidFill>
                  <a:schemeClr val="tx2"/>
                </a:solidFill>
                <a:latin typeface="Avenir Book" charset="0"/>
              </a:rPr>
              <a:t>Regularization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KNN</a:t>
            </a:r>
          </a:p>
          <a:p>
            <a:pPr marL="571500" indent="-571500">
              <a:buFont typeface="Arial" charset="0"/>
              <a:buChar char="•"/>
            </a:pPr>
            <a:r>
              <a:rPr lang="en-US" sz="3600" dirty="0">
                <a:solidFill>
                  <a:schemeClr val="bg1">
                    <a:lumMod val="65000"/>
                  </a:schemeClr>
                </a:solidFill>
                <a:latin typeface="Avenir Book" charset="0"/>
                <a:ea typeface="Avenir Book" charset="0"/>
                <a:cs typeface="Avenir Book" charset="0"/>
              </a:rPr>
              <a:t>Homework assignment</a:t>
            </a:r>
          </a:p>
        </p:txBody>
      </p:sp>
      <p:sp>
        <p:nvSpPr>
          <p:cNvPr id="2" name="Slide Number Placeholder 1"/>
          <p:cNvSpPr>
            <a:spLocks noGrp="1"/>
          </p:cNvSpPr>
          <p:nvPr>
            <p:ph type="sldNum" sz="quarter" idx="12"/>
          </p:nvPr>
        </p:nvSpPr>
        <p:spPr/>
        <p:txBody>
          <a:bodyPr/>
          <a:lstStyle/>
          <a:p>
            <a:fld id="{068F4109-7BBC-ED48-834E-F2794D8279DA}" type="slidenum">
              <a:rPr lang="en-US" smtClean="0"/>
              <a:t>4</a:t>
            </a:fld>
            <a:endParaRPr lang="en-US"/>
          </a:p>
        </p:txBody>
      </p:sp>
      <p:sp>
        <p:nvSpPr>
          <p:cNvPr id="8" name="Rectangle 7"/>
          <p:cNvSpPr/>
          <p:nvPr/>
        </p:nvSpPr>
        <p:spPr>
          <a:xfrm>
            <a:off x="185753" y="6354246"/>
            <a:ext cx="4044697" cy="369332"/>
          </a:xfrm>
          <a:prstGeom prst="rect">
            <a:avLst/>
          </a:prstGeom>
        </p:spPr>
        <p:txBody>
          <a:bodyPr wrap="none">
            <a:spAutoFit/>
          </a:bodyPr>
          <a:lstStyle/>
          <a:p>
            <a:r>
              <a:rPr lang="en-US" dirty="0">
                <a:solidFill>
                  <a:schemeClr val="bg1">
                    <a:lumMod val="75000"/>
                  </a:schemeClr>
                </a:solidFill>
                <a:latin typeface="Avenir Book" charset="0"/>
                <a:ea typeface="Avenir Book" charset="0"/>
                <a:cs typeface="Avenir Book" charset="0"/>
              </a:rPr>
              <a:t>Intro to Data Science for Public Policy</a:t>
            </a:r>
            <a:endParaRPr lang="en-US" dirty="0">
              <a:solidFill>
                <a:schemeClr val="bg1">
                  <a:lumMod val="75000"/>
                </a:schemeClr>
              </a:solidFill>
            </a:endParaRPr>
          </a:p>
        </p:txBody>
      </p:sp>
    </p:spTree>
    <p:extLst>
      <p:ext uri="{BB962C8B-B14F-4D97-AF65-F5344CB8AC3E}">
        <p14:creationId xmlns:p14="http://schemas.microsoft.com/office/powerpoint/2010/main" val="192020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villager.com/villager_225/bank.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98263" y="438950"/>
            <a:ext cx="4271420" cy="5618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819351" y="633437"/>
            <a:ext cx="3483429" cy="101713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2800" cap="none" dirty="0">
                <a:solidFill>
                  <a:schemeClr val="tx1">
                    <a:lumMod val="65000"/>
                    <a:lumOff val="35000"/>
                  </a:schemeClr>
                </a:solidFill>
                <a:latin typeface="Avenir Book" charset="0"/>
                <a:ea typeface="Avenir Book" charset="0"/>
                <a:cs typeface="Avenir Book" charset="0"/>
              </a:rPr>
              <a:t>The Deutsche Bank Fire </a:t>
            </a:r>
            <a:r>
              <a:rPr lang="en-US" sz="2800" dirty="0">
                <a:solidFill>
                  <a:schemeClr val="tx1">
                    <a:lumMod val="65000"/>
                    <a:lumOff val="35000"/>
                  </a:schemeClr>
                </a:solidFill>
                <a:latin typeface="Avenir Book" charset="0"/>
                <a:ea typeface="Avenir Book" charset="0"/>
                <a:cs typeface="Avenir Book" charset="0"/>
              </a:rPr>
              <a:t>(2007)  </a:t>
            </a:r>
          </a:p>
        </p:txBody>
      </p:sp>
      <p:sp>
        <p:nvSpPr>
          <p:cNvPr id="6" name="Content Placeholder 2"/>
          <p:cNvSpPr txBox="1">
            <a:spLocks/>
          </p:cNvSpPr>
          <p:nvPr/>
        </p:nvSpPr>
        <p:spPr>
          <a:xfrm>
            <a:off x="6819351" y="1650572"/>
            <a:ext cx="3795486"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800" dirty="0">
                <a:solidFill>
                  <a:schemeClr val="tx1">
                    <a:lumMod val="65000"/>
                    <a:lumOff val="35000"/>
                  </a:schemeClr>
                </a:solidFill>
                <a:latin typeface="Avenir Book" charset="0"/>
                <a:ea typeface="Avenir Book" charset="0"/>
                <a:cs typeface="Avenir Book" charset="0"/>
              </a:rPr>
              <a:t>Recall the fire risk example from last class.</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461654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518622" y="0"/>
            <a:ext cx="5926802" cy="2758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a:off x="-174379" y="3222590"/>
            <a:ext cx="5110017" cy="22475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140"/>
          <p:cNvSpPr/>
          <p:nvPr/>
        </p:nvSpPr>
        <p:spPr>
          <a:xfrm>
            <a:off x="-206220" y="4621624"/>
            <a:ext cx="3694973" cy="829905"/>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61929" y="1238645"/>
            <a:ext cx="1361076" cy="4070461"/>
          </a:xfrm>
          <a:prstGeom prst="cube">
            <a:avLst>
              <a:gd name="adj" fmla="val 27409"/>
            </a:avLst>
          </a:prstGeom>
          <a:solidFill>
            <a:schemeClr val="bg1">
              <a:lumMod val="85000"/>
            </a:schemeClr>
          </a:solid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233" y="19160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90462" y="191910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7873" y="241626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475947" y="242070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873" y="289673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475947" y="290118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873" y="336690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475947" y="337135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7873" y="383204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475947" y="383649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873" y="429441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475947" y="429885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936777" y="1166631"/>
            <a:ext cx="526408" cy="4151085"/>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399357" y="1139800"/>
            <a:ext cx="1838956" cy="587828"/>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6" descr="http://images4.wikia.nocookie.net/__cb20070226061437/naruto/images/6/64/Icon-Warning-Yell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1642152" y="6555192"/>
            <a:ext cx="2076408" cy="307777"/>
          </a:xfrm>
          <a:prstGeom prst="rect">
            <a:avLst/>
          </a:prstGeom>
          <a:noFill/>
        </p:spPr>
        <p:txBody>
          <a:bodyPr wrap="square" rtlCol="0">
            <a:spAutoFit/>
          </a:bodyPr>
          <a:lstStyle/>
          <a:p>
            <a:r>
              <a:rPr lang="en-US" sz="1400" dirty="0" err="1">
                <a:solidFill>
                  <a:srgbClr val="FF0000"/>
                </a:solidFill>
                <a:latin typeface="Arial" panose="020B0604020202020204" pitchFamily="34" charset="0"/>
                <a:cs typeface="Arial" panose="020B0604020202020204" pitchFamily="34" charset="0"/>
              </a:rPr>
              <a:t>FireCast</a:t>
            </a:r>
            <a:r>
              <a:rPr lang="en-US" sz="1400" dirty="0">
                <a:solidFill>
                  <a:srgbClr val="FF0000"/>
                </a:solidFill>
                <a:latin typeface="Arial" panose="020B0604020202020204" pitchFamily="34" charset="0"/>
                <a:cs typeface="Arial" panose="020B0604020202020204" pitchFamily="34" charset="0"/>
              </a:rPr>
              <a:t> 3.0</a:t>
            </a:r>
          </a:p>
        </p:txBody>
      </p:sp>
      <p:sp>
        <p:nvSpPr>
          <p:cNvPr id="19" name="TextBox 18"/>
          <p:cNvSpPr txBox="1"/>
          <p:nvPr/>
        </p:nvSpPr>
        <p:spPr>
          <a:xfrm>
            <a:off x="3229667" y="1680658"/>
            <a:ext cx="1935479" cy="138499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u="sng" dirty="0">
                <a:solidFill>
                  <a:schemeClr val="accent6">
                    <a:lumMod val="50000"/>
                  </a:schemeClr>
                </a:solidFill>
                <a:latin typeface="Avenir Book" charset="0"/>
                <a:ea typeface="Avenir Book" charset="0"/>
                <a:cs typeface="Avenir Book" charset="0"/>
              </a:rPr>
              <a:t>Building Class </a:t>
            </a:r>
            <a:r>
              <a:rPr lang="en-US" sz="1200" dirty="0">
                <a:solidFill>
                  <a:schemeClr val="accent6">
                    <a:lumMod val="50000"/>
                  </a:schemeClr>
                </a:solidFill>
                <a:latin typeface="Avenir Book" charset="0"/>
                <a:ea typeface="Avenir Book" charset="0"/>
                <a:cs typeface="Avenir Book" charset="0"/>
              </a:rPr>
              <a:t>= Elevator Apartment Building with Semi-Fire Proof Store</a:t>
            </a:r>
          </a:p>
          <a:p>
            <a:endParaRPr lang="en-US" sz="1200" dirty="0">
              <a:solidFill>
                <a:schemeClr val="accent6">
                  <a:lumMod val="50000"/>
                </a:schemeClr>
              </a:solidFill>
              <a:latin typeface="Avenir Book" charset="0"/>
              <a:ea typeface="Avenir Book" charset="0"/>
              <a:cs typeface="Avenir Book" charset="0"/>
            </a:endParaRPr>
          </a:p>
          <a:p>
            <a:r>
              <a:rPr lang="en-US" sz="1200" b="1" u="sng" dirty="0">
                <a:solidFill>
                  <a:schemeClr val="accent6">
                    <a:lumMod val="50000"/>
                  </a:schemeClr>
                </a:solidFill>
                <a:latin typeface="Avenir Book" charset="0"/>
                <a:ea typeface="Avenir Book" charset="0"/>
                <a:cs typeface="Avenir Book" charset="0"/>
              </a:rPr>
              <a:t>Built</a:t>
            </a:r>
            <a:r>
              <a:rPr lang="en-US" sz="1200" dirty="0">
                <a:solidFill>
                  <a:schemeClr val="accent6">
                    <a:lumMod val="50000"/>
                  </a:schemeClr>
                </a:solidFill>
                <a:latin typeface="Avenir Book" charset="0"/>
                <a:ea typeface="Avenir Book" charset="0"/>
                <a:cs typeface="Avenir Book" charset="0"/>
              </a:rPr>
              <a:t>: 1915</a:t>
            </a:r>
          </a:p>
          <a:p>
            <a:endParaRPr lang="en-US" sz="1200" dirty="0">
              <a:solidFill>
                <a:schemeClr val="accent6">
                  <a:lumMod val="50000"/>
                </a:schemeClr>
              </a:solidFill>
              <a:latin typeface="Avenir Book" charset="0"/>
              <a:ea typeface="Avenir Book" charset="0"/>
              <a:cs typeface="Avenir Book" charset="0"/>
            </a:endParaRPr>
          </a:p>
          <a:p>
            <a:r>
              <a:rPr lang="en-US" sz="1200" b="1" dirty="0">
                <a:solidFill>
                  <a:schemeClr val="accent6">
                    <a:lumMod val="50000"/>
                  </a:schemeClr>
                </a:solidFill>
                <a:latin typeface="Avenir Book" charset="0"/>
                <a:ea typeface="Avenir Book" charset="0"/>
                <a:cs typeface="Avenir Book" charset="0"/>
              </a:rPr>
              <a:t>Partial Sprinkler</a:t>
            </a:r>
          </a:p>
        </p:txBody>
      </p:sp>
      <p:sp>
        <p:nvSpPr>
          <p:cNvPr id="22" name="TextBox 21"/>
          <p:cNvSpPr txBox="1"/>
          <p:nvPr/>
        </p:nvSpPr>
        <p:spPr>
          <a:xfrm>
            <a:off x="878450" y="5513163"/>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Street Frontage = 90ft</a:t>
            </a:r>
          </a:p>
        </p:txBody>
      </p:sp>
      <p:sp>
        <p:nvSpPr>
          <p:cNvPr id="25" name="TextBox 24"/>
          <p:cNvSpPr txBox="1"/>
          <p:nvPr/>
        </p:nvSpPr>
        <p:spPr>
          <a:xfrm>
            <a:off x="1604262" y="5836884"/>
            <a:ext cx="2140761" cy="10156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rgbClr val="00B050"/>
                </a:solidFill>
                <a:latin typeface="Segoe UI Light" panose="020B0502040204020203" pitchFamily="34" charset="0"/>
                <a:cs typeface="Arial" pitchFamily="34" charset="0"/>
              </a:defRPr>
            </a:lvl1pPr>
          </a:lstStyle>
          <a:p>
            <a:r>
              <a:rPr lang="en-US" dirty="0">
                <a:solidFill>
                  <a:schemeClr val="accent6">
                    <a:lumMod val="50000"/>
                  </a:schemeClr>
                </a:solidFill>
                <a:latin typeface="Avenir Book" charset="0"/>
                <a:ea typeface="Avenir Book" charset="0"/>
                <a:cs typeface="Avenir Book" charset="0"/>
              </a:rPr>
              <a:t>% Retail SF= 29.5%</a:t>
            </a:r>
          </a:p>
          <a:p>
            <a:r>
              <a:rPr lang="en-US" dirty="0">
                <a:solidFill>
                  <a:schemeClr val="accent6">
                    <a:lumMod val="50000"/>
                  </a:schemeClr>
                </a:solidFill>
                <a:latin typeface="Avenir Book" charset="0"/>
                <a:ea typeface="Avenir Book" charset="0"/>
                <a:cs typeface="Avenir Book" charset="0"/>
              </a:rPr>
              <a:t>%Residential SF= 70.5%</a:t>
            </a:r>
          </a:p>
          <a:p>
            <a:r>
              <a:rPr lang="en-US" dirty="0">
                <a:solidFill>
                  <a:schemeClr val="accent6">
                    <a:lumMod val="50000"/>
                  </a:schemeClr>
                </a:solidFill>
                <a:latin typeface="Avenir Book" charset="0"/>
                <a:ea typeface="Avenir Book" charset="0"/>
                <a:cs typeface="Avenir Book" charset="0"/>
              </a:rPr>
              <a:t>%Storage, %Factory, %Garage, %Office, %Other SF = 0%</a:t>
            </a:r>
          </a:p>
        </p:txBody>
      </p:sp>
      <p:sp>
        <p:nvSpPr>
          <p:cNvPr id="5" name="Cube 4"/>
          <p:cNvSpPr/>
          <p:nvPr/>
        </p:nvSpPr>
        <p:spPr>
          <a:xfrm>
            <a:off x="944035" y="1607978"/>
            <a:ext cx="2162628" cy="3692171"/>
          </a:xfrm>
          <a:prstGeom prst="cube">
            <a:avLst>
              <a:gd name="adj" fmla="val 27409"/>
            </a:avLst>
          </a:prstGeom>
          <a:pattFill prst="horzBrick">
            <a:fgClr>
              <a:schemeClr val="bg1">
                <a:lumMod val="75000"/>
              </a:schemeClr>
            </a:fgClr>
            <a:bgClr>
              <a:srgbClr val="C00000"/>
            </a:bgClr>
          </a:pattFill>
          <a:ln w="3175">
            <a:solidFill>
              <a:schemeClr val="bg1">
                <a:lumMod val="50000"/>
              </a:schemeClr>
            </a:solidFill>
          </a:ln>
          <a:effectLst>
            <a:outerShdw blurRad="50800" sx="22000" sy="22000" algn="ctr" rotWithShape="0">
              <a:srgbClr val="000000"/>
            </a:outerShdw>
          </a:effectLst>
          <a:scene3d>
            <a:camera prst="orthographicFront"/>
            <a:lightRig rig="two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52891"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571776" y="2393496"/>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8005" y="2411752"/>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52891"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571776" y="2873973"/>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058005" y="2892229"/>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52891"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571776" y="3344138"/>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8005" y="3362394"/>
            <a:ext cx="370114"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52891"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71776" y="3809281"/>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58005" y="3827537"/>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52891"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571776" y="4271644"/>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8005" y="4289900"/>
            <a:ext cx="370114" cy="321404"/>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96435" y="4797635"/>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49189" y="4824165"/>
            <a:ext cx="628012" cy="321404"/>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281492" y="4798591"/>
            <a:ext cx="185057" cy="471805"/>
          </a:xfrm>
          <a:prstGeom prst="rect">
            <a:avLst/>
          </a:prstGeom>
          <a:solidFill>
            <a:srgbClr val="9E7054"/>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518835" y="1607979"/>
            <a:ext cx="602342" cy="3700780"/>
          </a:xfrm>
          <a:custGeom>
            <a:avLst/>
            <a:gdLst>
              <a:gd name="connsiteX0" fmla="*/ 0 w 602342"/>
              <a:gd name="connsiteY0" fmla="*/ 602343 h 4158343"/>
              <a:gd name="connsiteX1" fmla="*/ 0 w 602342"/>
              <a:gd name="connsiteY1" fmla="*/ 4158343 h 4158343"/>
              <a:gd name="connsiteX2" fmla="*/ 602342 w 602342"/>
              <a:gd name="connsiteY2" fmla="*/ 3548743 h 4158343"/>
              <a:gd name="connsiteX3" fmla="*/ 595085 w 602342"/>
              <a:gd name="connsiteY3" fmla="*/ 0 h 4158343"/>
              <a:gd name="connsiteX4" fmla="*/ 0 w 602342"/>
              <a:gd name="connsiteY4" fmla="*/ 602343 h 4158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42" h="4158343">
                <a:moveTo>
                  <a:pt x="0" y="602343"/>
                </a:moveTo>
                <a:lnTo>
                  <a:pt x="0" y="4158343"/>
                </a:lnTo>
                <a:lnTo>
                  <a:pt x="602342" y="3548743"/>
                </a:lnTo>
                <a:lnTo>
                  <a:pt x="595085" y="0"/>
                </a:lnTo>
                <a:lnTo>
                  <a:pt x="0" y="602343"/>
                </a:lnTo>
                <a:close/>
              </a:path>
            </a:pathLst>
          </a:custGeom>
          <a:gradFill>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44036" y="1607977"/>
            <a:ext cx="2162628" cy="595086"/>
          </a:xfrm>
          <a:custGeom>
            <a:avLst/>
            <a:gdLst>
              <a:gd name="connsiteX0" fmla="*/ 0 w 2169885"/>
              <a:gd name="connsiteY0" fmla="*/ 587829 h 595086"/>
              <a:gd name="connsiteX1" fmla="*/ 1596571 w 2169885"/>
              <a:gd name="connsiteY1" fmla="*/ 595086 h 595086"/>
              <a:gd name="connsiteX2" fmla="*/ 2169885 w 2169885"/>
              <a:gd name="connsiteY2" fmla="*/ 7257 h 595086"/>
              <a:gd name="connsiteX3" fmla="*/ 602342 w 2169885"/>
              <a:gd name="connsiteY3" fmla="*/ 0 h 595086"/>
              <a:gd name="connsiteX4" fmla="*/ 0 w 2169885"/>
              <a:gd name="connsiteY4" fmla="*/ 587829 h 59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885" h="595086">
                <a:moveTo>
                  <a:pt x="0" y="587829"/>
                </a:moveTo>
                <a:lnTo>
                  <a:pt x="1596571" y="595086"/>
                </a:lnTo>
                <a:lnTo>
                  <a:pt x="2169885" y="7257"/>
                </a:lnTo>
                <a:lnTo>
                  <a:pt x="602342" y="0"/>
                </a:lnTo>
                <a:lnTo>
                  <a:pt x="0" y="587829"/>
                </a:lnTo>
                <a:close/>
              </a:path>
            </a:pathLst>
          </a:custGeom>
          <a:solidFill>
            <a:schemeClr val="bg1">
              <a:lumMod val="9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Magnetic Disk 8"/>
          <p:cNvSpPr/>
          <p:nvPr/>
        </p:nvSpPr>
        <p:spPr>
          <a:xfrm>
            <a:off x="2029249" y="1674161"/>
            <a:ext cx="370114" cy="350520"/>
          </a:xfrm>
          <a:prstGeom prst="flowChartMagneticDisk">
            <a:avLst/>
          </a:prstGeom>
          <a:pattFill prst="narVert">
            <a:fgClr>
              <a:schemeClr val="accent6">
                <a:lumMod val="50000"/>
              </a:schemeClr>
            </a:fgClr>
            <a:bgClr>
              <a:srgbClr val="9E7054"/>
            </a:bgClr>
          </a:patt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243449" y="5886590"/>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Proximity = Attached</a:t>
            </a:r>
          </a:p>
        </p:txBody>
      </p:sp>
      <p:sp>
        <p:nvSpPr>
          <p:cNvPr id="52" name="Left Bracket 51"/>
          <p:cNvSpPr/>
          <p:nvPr/>
        </p:nvSpPr>
        <p:spPr>
          <a:xfrm rot="16200000">
            <a:off x="1641228" y="4635555"/>
            <a:ext cx="180417" cy="1574799"/>
          </a:xfrm>
          <a:prstGeom prst="leftBracket">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TextBox 132"/>
          <p:cNvSpPr txBox="1"/>
          <p:nvPr/>
        </p:nvSpPr>
        <p:spPr>
          <a:xfrm>
            <a:off x="2151259" y="2928851"/>
            <a:ext cx="1337494"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bg1"/>
                </a:solidFill>
                <a:latin typeface="Segoe UI Light" panose="020B0502040204020203" pitchFamily="34" charset="0"/>
                <a:cs typeface="Arial" pitchFamily="34" charset="0"/>
              </a:rPr>
              <a:t>6 floors</a:t>
            </a:r>
          </a:p>
        </p:txBody>
      </p:sp>
      <p:cxnSp>
        <p:nvCxnSpPr>
          <p:cNvPr id="1024" name="Straight Arrow Connector 1023"/>
          <p:cNvCxnSpPr>
            <a:stCxn id="133" idx="0"/>
          </p:cNvCxnSpPr>
          <p:nvPr/>
        </p:nvCxnSpPr>
        <p:spPr>
          <a:xfrm flipV="1">
            <a:off x="2820006" y="2024682"/>
            <a:ext cx="0" cy="904169"/>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2820006" y="3254197"/>
            <a:ext cx="0" cy="1618886"/>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606127" y="5317715"/>
            <a:ext cx="272323" cy="595670"/>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3328508" y="5701924"/>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50000"/>
                  </a:schemeClr>
                </a:solidFill>
                <a:latin typeface="Avenir Book" charset="0"/>
                <a:ea typeface="Avenir Book" charset="0"/>
                <a:cs typeface="Avenir Book" charset="0"/>
              </a:rPr>
              <a:t>2 buildings on tax lot,</a:t>
            </a:r>
          </a:p>
          <a:p>
            <a:pPr algn="ctr"/>
            <a:r>
              <a:rPr lang="en-US" sz="1200" b="1" dirty="0">
                <a:solidFill>
                  <a:schemeClr val="accent6">
                    <a:lumMod val="50000"/>
                  </a:schemeClr>
                </a:solidFill>
                <a:latin typeface="Avenir Book" charset="0"/>
                <a:ea typeface="Avenir Book" charset="0"/>
                <a:cs typeface="Avenir Book" charset="0"/>
              </a:rPr>
              <a:t>Privately owned</a:t>
            </a:r>
          </a:p>
        </p:txBody>
      </p:sp>
      <p:cxnSp>
        <p:nvCxnSpPr>
          <p:cNvPr id="143" name="Straight Arrow Connector 142"/>
          <p:cNvCxnSpPr/>
          <p:nvPr/>
        </p:nvCxnSpPr>
        <p:spPr>
          <a:xfrm flipH="1" flipV="1">
            <a:off x="3010873" y="4873083"/>
            <a:ext cx="849349" cy="89223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flipV="1">
            <a:off x="2300674" y="1951184"/>
            <a:ext cx="1027155" cy="977666"/>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836889" y="4828115"/>
            <a:ext cx="583478" cy="200055"/>
          </a:xfrm>
          <a:prstGeom prst="rect">
            <a:avLst/>
          </a:prstGeom>
          <a:noFill/>
        </p:spPr>
        <p:txBody>
          <a:bodyPr wrap="square" rtlCol="0">
            <a:spAutoFit/>
          </a:bodyPr>
          <a:lstStyle/>
          <a:p>
            <a:r>
              <a:rPr lang="en-US" sz="700" dirty="0">
                <a:solidFill>
                  <a:schemeClr val="bg1"/>
                </a:solidFill>
                <a:latin typeface="Avenir Book" charset="0"/>
                <a:ea typeface="Avenir Book" charset="0"/>
                <a:cs typeface="Avenir Book" charset="0"/>
              </a:rPr>
              <a:t>Giorgio’s</a:t>
            </a:r>
          </a:p>
        </p:txBody>
      </p:sp>
      <p:sp>
        <p:nvSpPr>
          <p:cNvPr id="161" name="Rectangle 160"/>
          <p:cNvSpPr/>
          <p:nvPr/>
        </p:nvSpPr>
        <p:spPr>
          <a:xfrm>
            <a:off x="1596089" y="4798591"/>
            <a:ext cx="185057" cy="471805"/>
          </a:xfrm>
          <a:prstGeom prst="rect">
            <a:avLst/>
          </a:prstGeom>
          <a:gradFill>
            <a:gsLst>
              <a:gs pos="0">
                <a:srgbClr val="FF0000"/>
              </a:gs>
              <a:gs pos="50000">
                <a:schemeClr val="accent6">
                  <a:lumMod val="75000"/>
                </a:schemeClr>
              </a:gs>
              <a:gs pos="100000">
                <a:srgbClr val="FFFF00"/>
              </a:gs>
            </a:gsLst>
            <a:path path="circle">
              <a:fillToRect l="100000" t="100000"/>
            </a:path>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p:cNvCxnSpPr>
            <a:stCxn id="161" idx="1"/>
            <a:endCxn id="161" idx="3"/>
          </p:cNvCxnSpPr>
          <p:nvPr/>
        </p:nvCxnSpPr>
        <p:spPr>
          <a:xfrm>
            <a:off x="1596089" y="5034493"/>
            <a:ext cx="1850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1454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297820" y="4845911"/>
            <a:ext cx="136072" cy="162090"/>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p:cNvCxnSpPr/>
          <p:nvPr/>
        </p:nvCxnSpPr>
        <p:spPr>
          <a:xfrm flipH="1" flipV="1">
            <a:off x="2300673" y="5053647"/>
            <a:ext cx="322120" cy="832942"/>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3435547" y="3893130"/>
            <a:ext cx="1386929"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accent6">
                    <a:lumMod val="50000"/>
                  </a:schemeClr>
                </a:solidFill>
                <a:latin typeface="Avenir Book" charset="0"/>
                <a:ea typeface="Avenir Book" charset="0"/>
                <a:cs typeface="Avenir Book" charset="0"/>
              </a:rPr>
              <a:t>Geography: Battalion 2</a:t>
            </a:r>
          </a:p>
        </p:txBody>
      </p:sp>
      <p:sp>
        <p:nvSpPr>
          <p:cNvPr id="175" name="TextBox 174"/>
          <p:cNvSpPr txBox="1"/>
          <p:nvPr/>
        </p:nvSpPr>
        <p:spPr>
          <a:xfrm>
            <a:off x="6705568" y="109869"/>
            <a:ext cx="4690389" cy="3046988"/>
          </a:xfrm>
          <a:prstGeom prst="rect">
            <a:avLst/>
          </a:prstGeom>
        </p:spPr>
        <p:txBody>
          <a:bodyPr vert="horz" lIns="91440" tIns="45720" rIns="91440" bIns="45720" rtlCol="0" anchor="t">
            <a:noAutofit/>
          </a:bodyPr>
          <a:lstStyle>
            <a:defPPr>
              <a:defRPr lang="en-US"/>
            </a:defPPr>
            <a:lvl1pPr algn="ctr">
              <a:spcBef>
                <a:spcPct val="0"/>
              </a:spcBef>
              <a:buNone/>
              <a:defRPr sz="3200" b="1" cap="none">
                <a:solidFill>
                  <a:schemeClr val="accent2">
                    <a:lumMod val="50000"/>
                  </a:schemeClr>
                </a:solidFill>
                <a:latin typeface="Arial" pitchFamily="34" charset="0"/>
                <a:ea typeface="+mj-ea"/>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2800" dirty="0" err="1">
                <a:latin typeface="Avenir Book" charset="0"/>
                <a:ea typeface="Avenir Book" charset="0"/>
                <a:cs typeface="Avenir Book" charset="0"/>
              </a:rPr>
              <a:t>FireCast</a:t>
            </a:r>
            <a:r>
              <a:rPr lang="en-US" sz="2800" dirty="0">
                <a:latin typeface="Avenir Book" charset="0"/>
                <a:ea typeface="Avenir Book" charset="0"/>
                <a:cs typeface="Avenir Book" charset="0"/>
              </a:rPr>
              <a:t> 3.0: </a:t>
            </a:r>
          </a:p>
          <a:p>
            <a:pPr algn="r"/>
            <a:r>
              <a:rPr lang="en-US" sz="2000" b="0" dirty="0">
                <a:solidFill>
                  <a:schemeClr val="tx1">
                    <a:lumMod val="65000"/>
                    <a:lumOff val="35000"/>
                  </a:schemeClr>
                </a:solidFill>
                <a:latin typeface="Avenir Book" charset="0"/>
                <a:ea typeface="Avenir Book" charset="0"/>
                <a:cs typeface="Avenir Book" charset="0"/>
              </a:rPr>
              <a:t>Machine Learning Model</a:t>
            </a:r>
          </a:p>
        </p:txBody>
      </p:sp>
      <p:sp>
        <p:nvSpPr>
          <p:cNvPr id="1052" name="Rectangle 1051"/>
          <p:cNvSpPr/>
          <p:nvPr/>
        </p:nvSpPr>
        <p:spPr>
          <a:xfrm>
            <a:off x="3785963" y="1290006"/>
            <a:ext cx="3365519" cy="369332"/>
          </a:xfrm>
          <a:prstGeom prst="rect">
            <a:avLst/>
          </a:prstGeom>
        </p:spPr>
        <p:txBody>
          <a:bodyPr wrap="square">
            <a:spAutoFit/>
          </a:bodyPr>
          <a:lstStyle/>
          <a:p>
            <a:r>
              <a:rPr lang="en-US" b="1" dirty="0">
                <a:solidFill>
                  <a:schemeClr val="accent6">
                    <a:lumMod val="50000"/>
                  </a:schemeClr>
                </a:solidFill>
                <a:latin typeface="Segoe UI Light" panose="020B0502040204020203" pitchFamily="34" charset="0"/>
                <a:cs typeface="Arial" pitchFamily="34" charset="0"/>
              </a:rPr>
              <a:t>Structural</a:t>
            </a:r>
            <a:endParaRPr lang="en-US" sz="2000" b="1" dirty="0">
              <a:solidFill>
                <a:schemeClr val="accent6">
                  <a:lumMod val="50000"/>
                </a:schemeClr>
              </a:solidFill>
              <a:latin typeface="Segoe UI Light" panose="020B0502040204020203" pitchFamily="34" charset="0"/>
              <a:cs typeface="Arial" pitchFamily="34" charset="0"/>
            </a:endParaRPr>
          </a:p>
        </p:txBody>
      </p:sp>
      <p:sp>
        <p:nvSpPr>
          <p:cNvPr id="78" name="TextBox 77"/>
          <p:cNvSpPr txBox="1"/>
          <p:nvPr/>
        </p:nvSpPr>
        <p:spPr>
          <a:xfrm>
            <a:off x="6680644" y="3107666"/>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FF0000"/>
                </a:solidFill>
              </a:rPr>
              <a:t>Behavioral Cues</a:t>
            </a:r>
          </a:p>
        </p:txBody>
      </p:sp>
      <p:sp>
        <p:nvSpPr>
          <p:cNvPr id="86" name="TextBox 85"/>
          <p:cNvSpPr txBox="1"/>
          <p:nvPr/>
        </p:nvSpPr>
        <p:spPr>
          <a:xfrm>
            <a:off x="7437720" y="3438886"/>
            <a:ext cx="3651200" cy="230832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Excessive Noise</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Air Quality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Sidewalk Condition</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Electrical Issues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Rodents</a:t>
            </a: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FF0000"/>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Lead </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Seasonality</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Sewer overflows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Heating problems</a:t>
            </a:r>
          </a:p>
          <a:p>
            <a:pPr marL="171450" indent="-171450">
              <a:buFont typeface="Arial" panose="020B0604020202020204" pitchFamily="34" charset="0"/>
              <a:buChar char="•"/>
            </a:pPr>
            <a:r>
              <a:rPr lang="en-US" sz="1200" b="1" dirty="0">
                <a:solidFill>
                  <a:srgbClr val="FF0000"/>
                </a:solidFill>
                <a:latin typeface="Avenir Book" charset="0"/>
                <a:ea typeface="Avenir Book" charset="0"/>
                <a:cs typeface="Avenir Book" charset="0"/>
              </a:rPr>
              <a:t>+22 other types</a:t>
            </a:r>
          </a:p>
        </p:txBody>
      </p:sp>
      <p:sp>
        <p:nvSpPr>
          <p:cNvPr id="89" name="TextBox 88"/>
          <p:cNvSpPr txBox="1"/>
          <p:nvPr/>
        </p:nvSpPr>
        <p:spPr>
          <a:xfrm>
            <a:off x="7437720" y="4834594"/>
            <a:ext cx="3651200" cy="212365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numCol="2" rtlCol="0">
            <a:spAutoFit/>
          </a:bodyPr>
          <a:lstStyle/>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Sidewalk cleanliness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Loose Trash</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Failure to Maintain</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Signage, Postings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Work without permit</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Illegal alteration</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Accumulation of combustible waste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Missing certificates of fitness</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Cert. of Occupancy not reflective</a:t>
            </a:r>
          </a:p>
          <a:p>
            <a:pPr marL="171450" indent="-171450">
              <a:buFont typeface="Arial" panose="020B0604020202020204" pitchFamily="34" charset="0"/>
              <a:buChar char="•"/>
            </a:pPr>
            <a:r>
              <a:rPr lang="en-US" sz="1200" b="1" dirty="0">
                <a:solidFill>
                  <a:srgbClr val="92921E"/>
                </a:solidFill>
                <a:latin typeface="Avenir Book" charset="0"/>
                <a:ea typeface="Avenir Book" charset="0"/>
                <a:cs typeface="Avenir Book" charset="0"/>
              </a:rPr>
              <a:t>+19 other types</a:t>
            </a: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a:p>
            <a:pPr marL="171450" indent="-171450">
              <a:buFont typeface="Arial" panose="020B0604020202020204" pitchFamily="34" charset="0"/>
              <a:buChar char="•"/>
            </a:pPr>
            <a:endParaRPr lang="en-US" sz="1200" b="1" dirty="0">
              <a:solidFill>
                <a:srgbClr val="92921E"/>
              </a:solidFill>
              <a:latin typeface="Avenir Book" charset="0"/>
              <a:ea typeface="Avenir Book" charset="0"/>
              <a:cs typeface="Avenir Book" charset="0"/>
            </a:endParaRPr>
          </a:p>
        </p:txBody>
      </p:sp>
      <p:pic>
        <p:nvPicPr>
          <p:cNvPr id="98" name="Picture 97" descr="http://images.all-free-download.com/images/graphiclarge/buildings2icon64x64_115670.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9178585" y="1497601"/>
            <a:ext cx="706028" cy="54194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t0.gstatic.com/images?q=tbn:ANd9GcRdSA2tmOs0KgTyONAq3agPmXVkY1LiLgE-afNqNArP0baE-kE22A"/>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28867" y="1497601"/>
            <a:ext cx="592355" cy="541942"/>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http://www.funicebreaker.com/wp-content/uploads/2012/12/walking-man-black-hi.png"/>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652869" y="1497601"/>
            <a:ext cx="320815" cy="541942"/>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8108678" y="1026633"/>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8" name="Rectangle 107"/>
          <p:cNvSpPr/>
          <p:nvPr/>
        </p:nvSpPr>
        <p:spPr>
          <a:xfrm>
            <a:off x="10811614" y="1003679"/>
            <a:ext cx="526106" cy="1323439"/>
          </a:xfrm>
          <a:prstGeom prst="rect">
            <a:avLst/>
          </a:prstGeom>
        </p:spPr>
        <p:txBody>
          <a:bodyPr wrap="none">
            <a:spAutoFit/>
          </a:bodyPr>
          <a:lstStyle/>
          <a:p>
            <a:r>
              <a:rPr lang="en-US" sz="8000" dirty="0">
                <a:solidFill>
                  <a:schemeClr val="tx1">
                    <a:lumMod val="65000"/>
                    <a:lumOff val="35000"/>
                  </a:schemeClr>
                </a:solidFill>
                <a:latin typeface="Helvetica" panose="020B0604020202020204" pitchFamily="34" charset="0"/>
                <a:cs typeface="Helvetica" panose="020B0604020202020204" pitchFamily="34" charset="0"/>
              </a:rPr>
              <a:t>)</a:t>
            </a:r>
            <a:endParaRPr lang="en-US" sz="1400" dirty="0">
              <a:solidFill>
                <a:schemeClr val="tx1">
                  <a:lumMod val="65000"/>
                  <a:lumOff val="35000"/>
                </a:schemeClr>
              </a:solidFill>
            </a:endParaRPr>
          </a:p>
        </p:txBody>
      </p:sp>
      <p:sp>
        <p:nvSpPr>
          <p:cNvPr id="109" name="Rectangle 108"/>
          <p:cNvSpPr/>
          <p:nvPr/>
        </p:nvSpPr>
        <p:spPr>
          <a:xfrm>
            <a:off x="8838204" y="1065235"/>
            <a:ext cx="425116" cy="1200329"/>
          </a:xfrm>
          <a:prstGeom prst="rect">
            <a:avLst/>
          </a:prstGeom>
        </p:spPr>
        <p:txBody>
          <a:bodyPr wrap="none">
            <a:spAutoFit/>
          </a:bodyPr>
          <a:lstStyle/>
          <a:p>
            <a:r>
              <a:rPr lang="en-US" sz="7200" dirty="0">
                <a:solidFill>
                  <a:schemeClr val="tx1">
                    <a:lumMod val="65000"/>
                    <a:lumOff val="35000"/>
                  </a:schemeClr>
                </a:solidFill>
                <a:latin typeface="Helvetica" panose="020B0604020202020204" pitchFamily="34" charset="0"/>
                <a:cs typeface="Helvetica" panose="020B0604020202020204" pitchFamily="34" charset="0"/>
              </a:rPr>
              <a:t>|</a:t>
            </a:r>
            <a:endParaRPr lang="en-US" sz="1200" dirty="0">
              <a:solidFill>
                <a:schemeClr val="tx1">
                  <a:lumMod val="65000"/>
                  <a:lumOff val="35000"/>
                </a:schemeClr>
              </a:solidFill>
            </a:endParaRPr>
          </a:p>
        </p:txBody>
      </p:sp>
      <p:pic>
        <p:nvPicPr>
          <p:cNvPr id="110" name="Picture 2" descr="http://www.psdgraphics.com/file/flame-symbol.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74551" y="1252326"/>
            <a:ext cx="491508" cy="90755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7336741" y="1564869"/>
            <a:ext cx="1144756" cy="374290"/>
          </a:xfrm>
          <a:prstGeom prst="rect">
            <a:avLst/>
          </a:prstGeom>
          <a:noFill/>
        </p:spPr>
        <p:txBody>
          <a:bodyPr wrap="square" rtlCol="0" anchor="ctr">
            <a:spAutoFit/>
          </a:bodyPr>
          <a:lstStyle/>
          <a:p>
            <a:r>
              <a:rPr lang="en-US" b="1" dirty="0">
                <a:solidFill>
                  <a:schemeClr val="tx1">
                    <a:lumMod val="65000"/>
                    <a:lumOff val="35000"/>
                  </a:schemeClr>
                </a:solidFill>
                <a:latin typeface="Helvetica" panose="020B0604020202020204" pitchFamily="34" charset="0"/>
                <a:cs typeface="Helvetica" panose="020B0604020202020204" pitchFamily="34" charset="0"/>
              </a:rPr>
              <a:t>   </a:t>
            </a:r>
            <a:r>
              <a:rPr lang="en-US" b="1" dirty="0" err="1">
                <a:solidFill>
                  <a:schemeClr val="tx1">
                    <a:lumMod val="65000"/>
                    <a:lumOff val="35000"/>
                  </a:schemeClr>
                </a:solidFill>
                <a:latin typeface="Helvetica" panose="020B0604020202020204" pitchFamily="34" charset="0"/>
                <a:cs typeface="Helvetica" panose="020B0604020202020204" pitchFamily="34" charset="0"/>
              </a:rPr>
              <a:t>Prob</a:t>
            </a:r>
            <a:endParaRPr lang="en-US" sz="2400" b="1" dirty="0">
              <a:solidFill>
                <a:schemeClr val="tx1">
                  <a:lumMod val="65000"/>
                  <a:lumOff val="35000"/>
                </a:schemeClr>
              </a:solidFill>
              <a:latin typeface="Helvetica" panose="020B0604020202020204" pitchFamily="34" charset="0"/>
              <a:cs typeface="Helvetica" panose="020B0604020202020204" pitchFamily="34" charset="0"/>
            </a:endParaRPr>
          </a:p>
        </p:txBody>
      </p:sp>
      <p:cxnSp>
        <p:nvCxnSpPr>
          <p:cNvPr id="112" name="Straight Connector 111"/>
          <p:cNvCxnSpPr/>
          <p:nvPr/>
        </p:nvCxnSpPr>
        <p:spPr>
          <a:xfrm>
            <a:off x="6541343" y="7937"/>
            <a:ext cx="0" cy="2761788"/>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541344" y="2758612"/>
            <a:ext cx="5894348" cy="0"/>
          </a:xfrm>
          <a:prstGeom prst="line">
            <a:avLst/>
          </a:prstGeom>
          <a:ln w="190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84225" y="125803"/>
            <a:ext cx="4766271" cy="954107"/>
          </a:xfrm>
          <a:prstGeom prst="rect">
            <a:avLst/>
          </a:prstGeom>
        </p:spPr>
        <p:txBody>
          <a:bodyPr wrap="square">
            <a:spAutoFit/>
          </a:bodyPr>
          <a:lstStyle/>
          <a:p>
            <a:pPr algn="ctr"/>
            <a:r>
              <a:rPr lang="en-US" b="1" dirty="0">
                <a:solidFill>
                  <a:srgbClr val="C00000"/>
                </a:solidFill>
                <a:latin typeface="Avenir Book" charset="0"/>
                <a:ea typeface="Avenir Book" charset="0"/>
                <a:cs typeface="Avenir Book" charset="0"/>
              </a:rPr>
              <a:t>One Risk Model per Incident Type for Each Battalion (49 models)</a:t>
            </a:r>
          </a:p>
          <a:p>
            <a:pPr algn="ctr"/>
            <a:endParaRPr lang="en-US" sz="2000" dirty="0">
              <a:solidFill>
                <a:schemeClr val="bg1">
                  <a:lumMod val="50000"/>
                </a:schemeClr>
              </a:solidFill>
              <a:latin typeface="Avenir Book" charset="0"/>
              <a:ea typeface="Avenir Book" charset="0"/>
              <a:cs typeface="Avenir Book" charset="0"/>
            </a:endParaRPr>
          </a:p>
        </p:txBody>
      </p:sp>
      <p:sp>
        <p:nvSpPr>
          <p:cNvPr id="116" name="TextBox 115"/>
          <p:cNvSpPr txBox="1"/>
          <p:nvPr/>
        </p:nvSpPr>
        <p:spPr>
          <a:xfrm>
            <a:off x="6803085" y="4517375"/>
            <a:ext cx="4145467" cy="369332"/>
          </a:xfrm>
          <a:prstGeom prst="rect">
            <a:avLst/>
          </a:prstGeom>
        </p:spPr>
        <p:txBody>
          <a:bodyPr wrap="square">
            <a:spAutoFit/>
          </a:bodyPr>
          <a:lstStyle>
            <a:defPPr>
              <a:defRPr lang="en-US"/>
            </a:defPPr>
            <a:lvl1pPr algn="ctr">
              <a:defRPr b="1">
                <a:solidFill>
                  <a:srgbClr val="C00000"/>
                </a:solidFill>
                <a:latin typeface="Segoe UI Light" panose="020B0502040204020203" pitchFamily="34" charset="0"/>
                <a:cs typeface="Arial" pitchFamily="34" charset="0"/>
              </a:defRPr>
            </a:lvl1pPr>
          </a:lstStyle>
          <a:p>
            <a:r>
              <a:rPr lang="en-US" dirty="0">
                <a:solidFill>
                  <a:srgbClr val="92921E"/>
                </a:solidFill>
              </a:rPr>
              <a:t>Violation Activity</a:t>
            </a:r>
          </a:p>
        </p:txBody>
      </p:sp>
      <p:sp>
        <p:nvSpPr>
          <p:cNvPr id="117" name="Rectangle 116"/>
          <p:cNvSpPr/>
          <p:nvPr/>
        </p:nvSpPr>
        <p:spPr>
          <a:xfrm>
            <a:off x="6514052" y="2499366"/>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DEFINITION</a:t>
            </a:r>
            <a:endParaRPr lang="en-US" sz="1400" b="1" dirty="0">
              <a:solidFill>
                <a:schemeClr val="bg1">
                  <a:lumMod val="75000"/>
                </a:schemeClr>
              </a:solidFill>
              <a:latin typeface="Segoe UI Light" panose="020B0502040204020203" pitchFamily="34" charset="0"/>
              <a:cs typeface="Arial" pitchFamily="34" charset="0"/>
            </a:endParaRPr>
          </a:p>
        </p:txBody>
      </p:sp>
      <p:sp>
        <p:nvSpPr>
          <p:cNvPr id="118" name="Rectangle 117"/>
          <p:cNvSpPr/>
          <p:nvPr/>
        </p:nvSpPr>
        <p:spPr>
          <a:xfrm>
            <a:off x="6514052" y="2705352"/>
            <a:ext cx="1997096" cy="276999"/>
          </a:xfrm>
          <a:prstGeom prst="rect">
            <a:avLst/>
          </a:prstGeom>
        </p:spPr>
        <p:txBody>
          <a:bodyPr wrap="square">
            <a:spAutoFit/>
          </a:bodyPr>
          <a:lstStyle/>
          <a:p>
            <a:r>
              <a:rPr lang="en-US" sz="1200" b="1" dirty="0">
                <a:solidFill>
                  <a:schemeClr val="bg1">
                    <a:lumMod val="75000"/>
                  </a:schemeClr>
                </a:solidFill>
                <a:latin typeface="Segoe UI Light" panose="020B0502040204020203" pitchFamily="34" charset="0"/>
                <a:cs typeface="Arial" pitchFamily="34" charset="0"/>
              </a:rPr>
              <a:t>FORMULATION</a:t>
            </a:r>
            <a:endParaRPr lang="en-US" sz="1400" b="1" dirty="0">
              <a:solidFill>
                <a:schemeClr val="bg1">
                  <a:lumMod val="75000"/>
                </a:schemeClr>
              </a:solidFill>
              <a:latin typeface="Segoe UI Light" panose="020B0502040204020203" pitchFamily="34" charset="0"/>
              <a:cs typeface="Arial" pitchFamily="34" charset="0"/>
            </a:endParaRPr>
          </a:p>
        </p:txBody>
      </p:sp>
      <p:pic>
        <p:nvPicPr>
          <p:cNvPr id="119" name="Picture 118" descr="http://images.all-free-download.com/images/graphiclarge/buildings2icon64x64_115670.jpg"/>
          <p:cNvPicPr>
            <a:picLocks noChangeAspect="1" noChangeArrowheads="1"/>
          </p:cNvPicPr>
          <p:nvPr/>
        </p:nvPicPr>
        <p:blipFill rotWithShape="1">
          <a:blip r:embed="rId7"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a:stretch/>
        </p:blipFill>
        <p:spPr bwMode="auto">
          <a:xfrm>
            <a:off x="3128797" y="1296651"/>
            <a:ext cx="478228" cy="36708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0" descr="http://t0.gstatic.com/images?q=tbn:ANd9GcRdSA2tmOs0KgTyONAq3agPmXVkY1LiLgE-afNqNArP0baE-kE22A"/>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16942" y="4488800"/>
            <a:ext cx="428267" cy="39181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 descr="http://www.funicebreaker.com/wp-content/uploads/2012/12/walking-man-black-hi.png"/>
          <p:cNvPicPr>
            <a:picLocks noChangeAspect="1" noChangeArrowheads="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70667" y="3065653"/>
            <a:ext cx="246523" cy="416443"/>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1195260" y="696763"/>
            <a:ext cx="3015000" cy="338554"/>
          </a:xfrm>
          <a:prstGeom prst="rect">
            <a:avLst/>
          </a:prstGeom>
        </p:spPr>
        <p:txBody>
          <a:bodyPr wrap="square">
            <a:spAutoFit/>
          </a:bodyPr>
          <a:lstStyle/>
          <a:p>
            <a:pPr algn="ctr"/>
            <a:r>
              <a:rPr lang="en-US" sz="1600" dirty="0">
                <a:solidFill>
                  <a:schemeClr val="tx1">
                    <a:lumMod val="65000"/>
                    <a:lumOff val="35000"/>
                  </a:schemeClr>
                </a:solidFill>
                <a:latin typeface="Segoe UI Light" panose="020B0502040204020203" pitchFamily="34" charset="0"/>
                <a:cs typeface="Arial" pitchFamily="34" charset="0"/>
              </a:rPr>
              <a:t>Risk score: </a:t>
            </a:r>
            <a:r>
              <a:rPr lang="en-US" sz="1600" b="1" dirty="0">
                <a:solidFill>
                  <a:srgbClr val="FF0000"/>
                </a:solidFill>
                <a:latin typeface="Segoe UI Light" panose="020B0502040204020203" pitchFamily="34" charset="0"/>
                <a:cs typeface="Arial" pitchFamily="34" charset="0"/>
              </a:rPr>
              <a:t>Depends </a:t>
            </a:r>
          </a:p>
        </p:txBody>
      </p:sp>
      <p:sp>
        <p:nvSpPr>
          <p:cNvPr id="123" name="TextBox 122"/>
          <p:cNvSpPr txBox="1"/>
          <p:nvPr/>
        </p:nvSpPr>
        <p:spPr>
          <a:xfrm>
            <a:off x="950607" y="195118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Width </a:t>
            </a:r>
          </a:p>
        </p:txBody>
      </p:sp>
      <p:sp>
        <p:nvSpPr>
          <p:cNvPr id="124" name="TextBox 123"/>
          <p:cNvSpPr txBox="1"/>
          <p:nvPr/>
        </p:nvSpPr>
        <p:spPr>
          <a:xfrm rot="18505671">
            <a:off x="580101" y="1720835"/>
            <a:ext cx="1705971" cy="27699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b="1" dirty="0">
                <a:solidFill>
                  <a:schemeClr val="accent6">
                    <a:lumMod val="75000"/>
                  </a:schemeClr>
                </a:solidFill>
                <a:latin typeface="Segoe UI Light" panose="020B0502040204020203" pitchFamily="34" charset="0"/>
                <a:cs typeface="Arial" pitchFamily="34" charset="0"/>
              </a:rPr>
              <a:t>Depth</a:t>
            </a:r>
          </a:p>
        </p:txBody>
      </p:sp>
      <p:sp>
        <p:nvSpPr>
          <p:cNvPr id="125" name="TextBox 124"/>
          <p:cNvSpPr txBox="1"/>
          <p:nvPr/>
        </p:nvSpPr>
        <p:spPr>
          <a:xfrm>
            <a:off x="3158600" y="3302811"/>
            <a:ext cx="1705971"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ctr">
              <a:defRPr sz="1200" b="1">
                <a:solidFill>
                  <a:schemeClr val="accent6">
                    <a:lumMod val="50000"/>
                  </a:schemeClr>
                </a:solidFill>
                <a:latin typeface="Segoe UI Light" panose="020B0502040204020203" pitchFamily="34" charset="0"/>
                <a:cs typeface="Arial" pitchFamily="34" charset="0"/>
              </a:defRPr>
            </a:lvl1pPr>
          </a:lstStyle>
          <a:p>
            <a:r>
              <a:rPr lang="en-US" dirty="0">
                <a:latin typeface="Avenir Book" charset="0"/>
                <a:ea typeface="Avenir Book" charset="0"/>
                <a:cs typeface="Avenir Book" charset="0"/>
              </a:rPr>
              <a:t>Previous Fires </a:t>
            </a:r>
          </a:p>
          <a:p>
            <a:r>
              <a:rPr lang="en-US" dirty="0">
                <a:latin typeface="Avenir Book" charset="0"/>
                <a:ea typeface="Avenir Book" charset="0"/>
                <a:cs typeface="Avenir Book" charset="0"/>
              </a:rPr>
              <a:t>or Injury</a:t>
            </a:r>
          </a:p>
        </p:txBody>
      </p:sp>
      <p:cxnSp>
        <p:nvCxnSpPr>
          <p:cNvPr id="126" name="Straight Arrow Connector 125"/>
          <p:cNvCxnSpPr/>
          <p:nvPr/>
        </p:nvCxnSpPr>
        <p:spPr>
          <a:xfrm flipH="1" flipV="1">
            <a:off x="2307984" y="3593524"/>
            <a:ext cx="1348740" cy="27213"/>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a:off x="2388040" y="3620736"/>
            <a:ext cx="1268684" cy="1266164"/>
          </a:xfrm>
          <a:prstGeom prst="straightConnector1">
            <a:avLst/>
          </a:prstGeom>
          <a:ln w="28575">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2" descr="http://www.fdnyfoundation.org/wp-content/uploads/379x250_fdny_logo.jpg"/>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a:ext>
            </a:extLst>
          </a:blip>
          <a:srcRect l="25251" t="7390" r="24061" b="7390"/>
          <a:stretch/>
        </p:blipFill>
        <p:spPr bwMode="auto">
          <a:xfrm>
            <a:off x="11645900" y="6209192"/>
            <a:ext cx="546100" cy="605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par>
                                <p:cTn id="39" presetID="1" presetClass="entr" presetSubtype="0" fill="hold" grpId="0" nodeType="withEffect" nodePh="1">
                                  <p:stCondLst>
                                    <p:cond delay="0"/>
                                  </p:stCondLst>
                                  <p:endCondLst>
                                    <p:cond evt="begin" delay="0">
                                      <p:tn val="39"/>
                                    </p:cond>
                                  </p:end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3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4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2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41" grpId="0" animBg="1"/>
      <p:bldP spid="79" grpId="0" animBg="1"/>
      <p:bldP spid="81" grpId="0" animBg="1"/>
      <p:bldP spid="82" grpId="0" animBg="1"/>
      <p:bldP spid="84" grpId="0" animBg="1"/>
      <p:bldP spid="85" grpId="0" animBg="1"/>
      <p:bldP spid="87" grpId="0" animBg="1"/>
      <p:bldP spid="88" grpId="0" animBg="1"/>
      <p:bldP spid="90" grpId="0" animBg="1"/>
      <p:bldP spid="91" grpId="0" animBg="1"/>
      <p:bldP spid="93" grpId="0" animBg="1"/>
      <p:bldP spid="94" grpId="0" animBg="1"/>
      <p:bldP spid="96" grpId="0" animBg="1"/>
      <p:bldP spid="97" grpId="0" animBg="1"/>
      <p:bldP spid="101" grpId="0" animBg="1"/>
      <p:bldP spid="102" grpId="0" animBg="1"/>
      <p:bldP spid="3" grpId="0"/>
      <p:bldP spid="19" grpId="0"/>
      <p:bldP spid="22" grpId="0"/>
      <p:bldP spid="25" grpId="0"/>
      <p:bldP spid="5"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9" grpId="0" animBg="1"/>
      <p:bldP spid="50" grpId="0" animBg="1"/>
      <p:bldP spid="7" grpId="0" animBg="1"/>
      <p:bldP spid="8" grpId="0" animBg="1"/>
      <p:bldP spid="9" grpId="0" animBg="1"/>
      <p:bldP spid="128" grpId="0"/>
      <p:bldP spid="52" grpId="0" animBg="1"/>
      <p:bldP spid="133" grpId="0"/>
      <p:bldP spid="142" grpId="0"/>
      <p:bldP spid="1036" grpId="0"/>
      <p:bldP spid="161" grpId="0" animBg="1"/>
      <p:bldP spid="164" grpId="0" animBg="1"/>
      <p:bldP spid="165" grpId="0" animBg="1"/>
      <p:bldP spid="173" grpId="0"/>
      <p:bldP spid="1052" grpId="0"/>
      <p:bldP spid="78" grpId="0"/>
      <p:bldP spid="86" grpId="0"/>
      <p:bldP spid="89" grpId="0"/>
      <p:bldP spid="115" grpId="0"/>
      <p:bldP spid="116" grpId="0"/>
      <p:bldP spid="122" grpId="0"/>
      <p:bldP spid="123" grpId="0"/>
      <p:bldP spid="124" grpId="0"/>
      <p:bldP spid="1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88538" y="1358168"/>
            <a:ext cx="9593646" cy="934955"/>
          </a:xfrm>
          <a:prstGeom prst="rect">
            <a:avLst/>
          </a:prstGeom>
        </p:spPr>
        <p:txBody>
          <a:bodyPr vert="horz" lIns="91440" tIns="45720" rIns="91440" bIns="45720" rtlCol="0" anchor="t">
            <a:normAutofit fontScale="92500"/>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dirty="0">
                <a:solidFill>
                  <a:schemeClr val="tx1">
                    <a:lumMod val="65000"/>
                    <a:lumOff val="35000"/>
                  </a:schemeClr>
                </a:solidFill>
                <a:latin typeface="Avenir Book" charset="0"/>
                <a:ea typeface="Avenir Book" charset="0"/>
                <a:cs typeface="Avenir Book" charset="0"/>
              </a:rPr>
              <a:t>k &gt; 7,500 </a:t>
            </a:r>
            <a:r>
              <a:rPr lang="en-US" sz="3200" cap="none" dirty="0">
                <a:solidFill>
                  <a:schemeClr val="tx1">
                    <a:lumMod val="65000"/>
                    <a:lumOff val="35000"/>
                  </a:schemeClr>
                </a:solidFill>
                <a:latin typeface="Avenir Book" charset="0"/>
                <a:ea typeface="Avenir Book" charset="0"/>
                <a:cs typeface="Avenir Book" charset="0"/>
              </a:rPr>
              <a:t>Features per district, some with n &lt; 7,500 </a:t>
            </a:r>
            <a:endParaRPr lang="en-US" sz="3200" dirty="0">
              <a:solidFill>
                <a:schemeClr val="tx1">
                  <a:lumMod val="65000"/>
                  <a:lumOff val="35000"/>
                </a:schemeClr>
              </a:solidFill>
              <a:latin typeface="Avenir Book" charset="0"/>
              <a:ea typeface="Avenir Book" charset="0"/>
              <a:cs typeface="Avenir Book" charset="0"/>
            </a:endParaRPr>
          </a:p>
        </p:txBody>
      </p:sp>
      <p:sp>
        <p:nvSpPr>
          <p:cNvPr id="6" name="Content Placeholder 2"/>
          <p:cNvSpPr txBox="1">
            <a:spLocks/>
          </p:cNvSpPr>
          <p:nvPr/>
        </p:nvSpPr>
        <p:spPr>
          <a:xfrm>
            <a:off x="1288538" y="2045988"/>
            <a:ext cx="10903462" cy="455862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Arial" pitchFamily="34" charset="0"/>
                <a:ea typeface="+mn-ea"/>
                <a:cs typeface="Arial" pitchFamily="34" charset="0"/>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800" dirty="0">
                <a:solidFill>
                  <a:schemeClr val="tx1">
                    <a:lumMod val="65000"/>
                    <a:lumOff val="35000"/>
                  </a:schemeClr>
                </a:solidFill>
                <a:latin typeface="Avenir Book" charset="0"/>
                <a:ea typeface="Avenir Book" charset="0"/>
                <a:cs typeface="Avenir Book" charset="0"/>
              </a:rPr>
              <a:t>Y = B0 + B1 X1 </a:t>
            </a:r>
            <a:r>
              <a:rPr lang="en-US" sz="2800" dirty="0">
                <a:solidFill>
                  <a:schemeClr val="tx1">
                    <a:lumMod val="65000"/>
                    <a:lumOff val="35000"/>
                  </a:schemeClr>
                </a:solidFill>
                <a:latin typeface="Avenir Book" charset="0"/>
                <a:ea typeface="Avenir Book" charset="0"/>
                <a:cs typeface="Avenir Book" charset="0"/>
                <a:sym typeface="Wingdings" pitchFamily="2" charset="2"/>
              </a:rPr>
              <a:t> 7,500 possible models</a:t>
            </a:r>
          </a:p>
          <a:p>
            <a:r>
              <a:rPr lang="en-US" sz="2800" dirty="0">
                <a:solidFill>
                  <a:schemeClr val="tx1">
                    <a:lumMod val="65000"/>
                    <a:lumOff val="35000"/>
                  </a:schemeClr>
                </a:solidFill>
                <a:latin typeface="Avenir Book" charset="0"/>
                <a:ea typeface="Avenir Book" charset="0"/>
                <a:cs typeface="Avenir Book" charset="0"/>
              </a:rPr>
              <a:t>Y = B0 + B1 X1 + B2 X2 </a:t>
            </a:r>
            <a:r>
              <a:rPr lang="en-US" sz="2800" dirty="0">
                <a:solidFill>
                  <a:schemeClr val="tx1">
                    <a:lumMod val="65000"/>
                    <a:lumOff val="35000"/>
                  </a:schemeClr>
                </a:solidFill>
                <a:latin typeface="Avenir Book" charset="0"/>
                <a:ea typeface="Avenir Book" charset="0"/>
                <a:cs typeface="Avenir Book" charset="0"/>
                <a:sym typeface="Wingdings" pitchFamily="2" charset="2"/>
              </a:rPr>
              <a:t> 2,8121,250 possible models</a:t>
            </a:r>
          </a:p>
          <a:p>
            <a:r>
              <a:rPr lang="en-US" sz="2800" dirty="0">
                <a:solidFill>
                  <a:schemeClr val="tx1">
                    <a:lumMod val="65000"/>
                    <a:lumOff val="35000"/>
                  </a:schemeClr>
                </a:solidFill>
                <a:latin typeface="Avenir Book" charset="0"/>
                <a:ea typeface="Avenir Book" charset="0"/>
                <a:cs typeface="Avenir Book" charset="0"/>
              </a:rPr>
              <a:t>Y = B0 + B1 X1 +…+ B3 X3 </a:t>
            </a:r>
            <a:r>
              <a:rPr lang="en-US" sz="2800" dirty="0">
                <a:solidFill>
                  <a:schemeClr val="tx1">
                    <a:lumMod val="65000"/>
                    <a:lumOff val="35000"/>
                  </a:schemeClr>
                </a:solidFill>
                <a:latin typeface="Avenir Book" charset="0"/>
                <a:ea typeface="Avenir Book" charset="0"/>
                <a:cs typeface="Avenir Book" charset="0"/>
                <a:sym typeface="Wingdings" pitchFamily="2" charset="2"/>
              </a:rPr>
              <a:t> 70,284,377,500 possible models</a:t>
            </a:r>
            <a:r>
              <a:rPr lang="en-US" sz="2800" dirty="0">
                <a:solidFill>
                  <a:schemeClr val="tx1">
                    <a:lumMod val="65000"/>
                    <a:lumOff val="35000"/>
                  </a:schemeClr>
                </a:solidFill>
                <a:latin typeface="Avenir Book" charset="0"/>
                <a:ea typeface="Avenir Book" charset="0"/>
                <a:cs typeface="Avenir Book" charset="0"/>
              </a:rPr>
              <a:t> </a:t>
            </a:r>
          </a:p>
          <a:p>
            <a:r>
              <a:rPr lang="en-US" sz="2800" dirty="0">
                <a:solidFill>
                  <a:schemeClr val="tx1">
                    <a:lumMod val="65000"/>
                    <a:lumOff val="35000"/>
                  </a:schemeClr>
                </a:solidFill>
                <a:latin typeface="Avenir Book" charset="0"/>
                <a:ea typeface="Avenir Book" charset="0"/>
                <a:cs typeface="Avenir Book" charset="0"/>
              </a:rPr>
              <a:t> </a:t>
            </a:r>
          </a:p>
          <a:p>
            <a:pPr marL="457200" indent="-457200">
              <a:buFont typeface="Arial" panose="020B0604020202020204" pitchFamily="34" charset="0"/>
              <a:buChar char="•"/>
            </a:pPr>
            <a:endParaRPr lang="en-US" sz="2800" dirty="0">
              <a:solidFill>
                <a:schemeClr val="tx1">
                  <a:lumMod val="65000"/>
                  <a:lumOff val="3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259418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F8B8C6-2967-8B47-A5AA-0A65020FAB53}"/>
              </a:ext>
            </a:extLst>
          </p:cNvPr>
          <p:cNvSpPr txBox="1">
            <a:spLocks/>
          </p:cNvSpPr>
          <p:nvPr/>
        </p:nvSpPr>
        <p:spPr>
          <a:xfrm>
            <a:off x="1494484" y="3872572"/>
            <a:ext cx="9346512" cy="934955"/>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600" cap="none" dirty="0">
                <a:solidFill>
                  <a:schemeClr val="tx1">
                    <a:lumMod val="65000"/>
                    <a:lumOff val="35000"/>
                  </a:schemeClr>
                </a:solidFill>
                <a:latin typeface="Avenir Book" charset="0"/>
                <a:ea typeface="Avenir Book" charset="0"/>
                <a:cs typeface="Avenir Book" charset="0"/>
              </a:rPr>
              <a:t>It’s a common problem.</a:t>
            </a:r>
          </a:p>
        </p:txBody>
      </p:sp>
      <p:sp>
        <p:nvSpPr>
          <p:cNvPr id="9" name="Title 1">
            <a:extLst>
              <a:ext uri="{FF2B5EF4-FFF2-40B4-BE49-F238E27FC236}">
                <a16:creationId xmlns:a16="http://schemas.microsoft.com/office/drawing/2014/main" id="{1ABF630E-7069-1240-9DD8-234BE7BBC0BB}"/>
              </a:ext>
            </a:extLst>
          </p:cNvPr>
          <p:cNvSpPr txBox="1">
            <a:spLocks/>
          </p:cNvSpPr>
          <p:nvPr/>
        </p:nvSpPr>
        <p:spPr>
          <a:xfrm>
            <a:off x="1494484" y="1926441"/>
            <a:ext cx="9527744" cy="1875715"/>
          </a:xfrm>
          <a:prstGeom prst="rect">
            <a:avLst/>
          </a:prstGeom>
        </p:spPr>
        <p:txBody>
          <a:bodyPr vert="horz" lIns="91440" tIns="45720" rIns="91440" bIns="45720" rtlCol="0" anchor="t">
            <a:normAutofit fontScale="85000" lnSpcReduction="20000"/>
          </a:bodyPr>
          <a:lstStyle>
            <a:lvl1pPr algn="l" defTabSz="914400" rtl="0" eaLnBrk="1" latinLnBrk="0" hangingPunct="1">
              <a:spcBef>
                <a:spcPct val="0"/>
              </a:spcBef>
              <a:buNone/>
              <a:defRPr sz="4000" b="1" kern="1200" cap="all">
                <a:solidFill>
                  <a:srgbClr val="FF0000"/>
                </a:solidFill>
                <a:latin typeface="+mj-lt"/>
                <a:ea typeface="+mj-ea"/>
                <a:cs typeface="+mj-cs"/>
              </a:defRPr>
            </a:lvl1pPr>
          </a:lstStyle>
          <a:p>
            <a:r>
              <a:rPr lang="en-US" sz="3200" cap="none" dirty="0">
                <a:solidFill>
                  <a:srgbClr val="00B0F0"/>
                </a:solidFill>
                <a:latin typeface="Avenir Book" charset="0"/>
                <a:ea typeface="Avenir Book" charset="0"/>
                <a:cs typeface="Avenir Book" charset="0"/>
              </a:rPr>
              <a:t>To manually choose features may introduce human bias and reduce accuracy. </a:t>
            </a:r>
          </a:p>
          <a:p>
            <a:r>
              <a:rPr lang="en-US" sz="3200" cap="none" dirty="0">
                <a:solidFill>
                  <a:srgbClr val="00B0F0"/>
                </a:solidFill>
                <a:latin typeface="Avenir Book" charset="0"/>
                <a:ea typeface="Avenir Book" charset="0"/>
                <a:cs typeface="Avenir Book" charset="0"/>
              </a:rPr>
              <a:t>To compute every specification may take years.</a:t>
            </a:r>
          </a:p>
          <a:p>
            <a:r>
              <a:rPr lang="en-US" sz="3200" cap="none" dirty="0">
                <a:solidFill>
                  <a:srgbClr val="00B0F0"/>
                </a:solidFill>
                <a:latin typeface="Avenir Book" charset="0"/>
                <a:ea typeface="Avenir Book" charset="0"/>
                <a:cs typeface="Avenir Book" charset="0"/>
              </a:rPr>
              <a:t>To choose as many features as observations will render regression unable to yield a viable solution.</a:t>
            </a:r>
          </a:p>
        </p:txBody>
      </p:sp>
    </p:spTree>
    <p:extLst>
      <p:ext uri="{BB962C8B-B14F-4D97-AF65-F5344CB8AC3E}">
        <p14:creationId xmlns:p14="http://schemas.microsoft.com/office/powerpoint/2010/main" val="400736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8E9B"/>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10270" y="6373821"/>
            <a:ext cx="2743200" cy="365125"/>
          </a:xfrm>
        </p:spPr>
        <p:txBody>
          <a:bodyPr/>
          <a:lstStyle/>
          <a:p>
            <a:fld id="{150819AE-02FA-3749-BFC2-030922A62D98}" type="slidenum">
              <a:rPr lang="en-US" smtClean="0"/>
              <a:t>9</a:t>
            </a:fld>
            <a:endParaRPr lang="en-US"/>
          </a:p>
        </p:txBody>
      </p:sp>
      <p:sp>
        <p:nvSpPr>
          <p:cNvPr id="45" name="Rectangle 44"/>
          <p:cNvSpPr/>
          <p:nvPr/>
        </p:nvSpPr>
        <p:spPr>
          <a:xfrm>
            <a:off x="361950" y="6317252"/>
            <a:ext cx="8953500" cy="461665"/>
          </a:xfrm>
          <a:prstGeom prst="rect">
            <a:avLst/>
          </a:prstGeom>
          <a:solidFill>
            <a:schemeClr val="bg1"/>
          </a:solidFill>
        </p:spPr>
        <p:txBody>
          <a:bodyPr wrap="square">
            <a:spAutoFit/>
          </a:bodyPr>
          <a:lstStyle/>
          <a:p>
            <a:pPr marL="17463" lvl="0" indent="-17463">
              <a:defRPr/>
            </a:pPr>
            <a:r>
              <a:rPr lang="en-US" sz="2400" dirty="0">
                <a:solidFill>
                  <a:schemeClr val="bg1">
                    <a:lumMod val="50000"/>
                  </a:schemeClr>
                </a:solidFill>
                <a:latin typeface="Helvetica Neue Thin" charset="0"/>
                <a:ea typeface="Helvetica Neue Thin" charset="0"/>
                <a:cs typeface="Helvetica Neue Thin" charset="0"/>
              </a:rPr>
              <a:t>Regularization</a:t>
            </a:r>
          </a:p>
        </p:txBody>
      </p:sp>
      <p:sp>
        <p:nvSpPr>
          <p:cNvPr id="52" name="Rectangle 51"/>
          <p:cNvSpPr/>
          <p:nvPr/>
        </p:nvSpPr>
        <p:spPr>
          <a:xfrm>
            <a:off x="7304625" y="6277281"/>
            <a:ext cx="5154489" cy="461665"/>
          </a:xfrm>
          <a:prstGeom prst="rect">
            <a:avLst/>
          </a:prstGeom>
          <a:solidFill>
            <a:schemeClr val="bg1"/>
          </a:solidFill>
        </p:spPr>
        <p:txBody>
          <a:bodyPr wrap="square">
            <a:spAutoFit/>
          </a:bodyPr>
          <a:lstStyle/>
          <a:p>
            <a:pPr marL="17463" lvl="0" indent="-17463" algn="ctr">
              <a:defRPr/>
            </a:pPr>
            <a:r>
              <a:rPr lang="en-US" sz="2400" dirty="0">
                <a:solidFill>
                  <a:schemeClr val="bg1">
                    <a:lumMod val="50000"/>
                  </a:schemeClr>
                </a:solidFill>
                <a:latin typeface="Helvetica Neue Thin" charset="0"/>
                <a:ea typeface="Helvetica Neue Thin" charset="0"/>
                <a:cs typeface="Helvetica Neue Thin" charset="0"/>
              </a:rPr>
              <a:t>Source: </a:t>
            </a:r>
            <a:r>
              <a:rPr lang="en-US" sz="2400" dirty="0" err="1">
                <a:solidFill>
                  <a:schemeClr val="bg1">
                    <a:lumMod val="50000"/>
                  </a:schemeClr>
                </a:solidFill>
                <a:latin typeface="Helvetica Neue Thin" charset="0"/>
                <a:ea typeface="Helvetica Neue Thin" charset="0"/>
                <a:cs typeface="Helvetica Neue Thin" charset="0"/>
              </a:rPr>
              <a:t>genome.gov</a:t>
            </a:r>
            <a:r>
              <a:rPr lang="en-US" sz="2400" dirty="0">
                <a:solidFill>
                  <a:schemeClr val="bg1">
                    <a:lumMod val="50000"/>
                  </a:schemeClr>
                </a:solidFill>
                <a:latin typeface="Helvetica Neue Thin" charset="0"/>
                <a:ea typeface="Helvetica Neue Thin" charset="0"/>
                <a:cs typeface="Helvetica Neue Thin" charset="0"/>
              </a:rPr>
              <a:t> </a:t>
            </a:r>
          </a:p>
        </p:txBody>
      </p:sp>
      <p:pic>
        <p:nvPicPr>
          <p:cNvPr id="3" name="Picture 2">
            <a:extLst>
              <a:ext uri="{FF2B5EF4-FFF2-40B4-BE49-F238E27FC236}">
                <a16:creationId xmlns:a16="http://schemas.microsoft.com/office/drawing/2014/main" id="{948D9427-FD2B-784C-8421-294C3B81D324}"/>
              </a:ext>
            </a:extLst>
          </p:cNvPr>
          <p:cNvPicPr>
            <a:picLocks noChangeAspect="1"/>
          </p:cNvPicPr>
          <p:nvPr/>
        </p:nvPicPr>
        <p:blipFill>
          <a:blip r:embed="rId3"/>
          <a:stretch>
            <a:fillRect/>
          </a:stretch>
        </p:blipFill>
        <p:spPr>
          <a:xfrm>
            <a:off x="1952367" y="509956"/>
            <a:ext cx="8353167" cy="5548229"/>
          </a:xfrm>
          <a:prstGeom prst="rect">
            <a:avLst/>
          </a:prstGeom>
        </p:spPr>
      </p:pic>
    </p:spTree>
    <p:extLst>
      <p:ext uri="{BB962C8B-B14F-4D97-AF65-F5344CB8AC3E}">
        <p14:creationId xmlns:p14="http://schemas.microsoft.com/office/powerpoint/2010/main" val="1578086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34897</TotalTime>
  <Words>1777</Words>
  <Application>Microsoft Office PowerPoint</Application>
  <PresentationFormat>Widescreen</PresentationFormat>
  <Paragraphs>468</Paragraphs>
  <Slides>36</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Avenir Book</vt:lpstr>
      <vt:lpstr>Helvetica Neue Light</vt:lpstr>
      <vt:lpstr>Helvetica Neue Thin</vt:lpstr>
      <vt:lpstr>Mangal</vt:lpstr>
      <vt:lpstr>Arial</vt:lpstr>
      <vt:lpstr>Calibri</vt:lpstr>
      <vt:lpstr>Calibri Light</vt:lpstr>
      <vt:lpstr>Cambria Math</vt:lpstr>
      <vt:lpstr>Helvetica</vt:lpstr>
      <vt:lpstr>Segoe UI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contact@jeffchen.org</dc:creator>
  <cp:lastModifiedBy>christianmconroy@gmail.com</cp:lastModifiedBy>
  <cp:revision>382</cp:revision>
  <cp:lastPrinted>2017-02-27T20:50:09Z</cp:lastPrinted>
  <dcterms:created xsi:type="dcterms:W3CDTF">2017-01-08T03:44:27Z</dcterms:created>
  <dcterms:modified xsi:type="dcterms:W3CDTF">2018-02-27T00:45:23Z</dcterms:modified>
</cp:coreProperties>
</file>